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4.jpg" ContentType="image/jpeg"/>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7.JPG" ContentType="image/jpeg"/>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6"/>
  </p:notesMasterIdLst>
  <p:handoutMasterIdLst>
    <p:handoutMasterId r:id="rId37"/>
  </p:handoutMasterIdLst>
  <p:sldIdLst>
    <p:sldId id="256" r:id="rId2"/>
    <p:sldId id="291" r:id="rId3"/>
    <p:sldId id="274" r:id="rId4"/>
    <p:sldId id="272" r:id="rId5"/>
    <p:sldId id="317" r:id="rId6"/>
    <p:sldId id="318" r:id="rId7"/>
    <p:sldId id="315" r:id="rId8"/>
    <p:sldId id="316" r:id="rId9"/>
    <p:sldId id="273" r:id="rId10"/>
    <p:sldId id="275" r:id="rId11"/>
    <p:sldId id="321" r:id="rId12"/>
    <p:sldId id="258" r:id="rId13"/>
    <p:sldId id="259" r:id="rId14"/>
    <p:sldId id="260" r:id="rId15"/>
    <p:sldId id="323" r:id="rId16"/>
    <p:sldId id="261" r:id="rId17"/>
    <p:sldId id="262" r:id="rId18"/>
    <p:sldId id="263" r:id="rId19"/>
    <p:sldId id="283" r:id="rId20"/>
    <p:sldId id="277" r:id="rId21"/>
    <p:sldId id="266" r:id="rId22"/>
    <p:sldId id="290" r:id="rId23"/>
    <p:sldId id="314" r:id="rId24"/>
    <p:sldId id="285" r:id="rId25"/>
    <p:sldId id="286" r:id="rId26"/>
    <p:sldId id="287" r:id="rId27"/>
    <p:sldId id="278" r:id="rId28"/>
    <p:sldId id="279" r:id="rId29"/>
    <p:sldId id="280" r:id="rId30"/>
    <p:sldId id="281" r:id="rId31"/>
    <p:sldId id="282" r:id="rId32"/>
    <p:sldId id="322" r:id="rId33"/>
    <p:sldId id="271" r:id="rId34"/>
    <p:sldId id="289"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lvia Arnold" initials="SA"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1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4"/>
  </p:normalViewPr>
  <p:slideViewPr>
    <p:cSldViewPr snapToGrid="0" snapToObjects="1">
      <p:cViewPr varScale="1">
        <p:scale>
          <a:sx n="86" d="100"/>
          <a:sy n="86" d="100"/>
        </p:scale>
        <p:origin x="56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2" Type="http://schemas.openxmlformats.org/officeDocument/2006/relationships/hyperlink" Target="https://www.youtube.com/playlist?list=PL8F43A67F38DE3D5D" TargetMode="External"/><Relationship Id="rId1" Type="http://schemas.openxmlformats.org/officeDocument/2006/relationships/hyperlink" Target="https://apastyle.apa.org/style-grammar-guidelines/paper-format/student-annotated.pdf" TargetMode="External"/></Relationships>
</file>

<file path=ppt/diagrams/_rels/data2.xml.rels><?xml version="1.0" encoding="UTF-8" standalone="yes"?>
<Relationships xmlns="http://schemas.openxmlformats.org/package/2006/relationships"><Relationship Id="rId2" Type="http://schemas.openxmlformats.org/officeDocument/2006/relationships/hyperlink" Target="https://apastyle.apa.org/style-grammar-guidelines/paper-format/student-annotated.pdf" TargetMode="External"/><Relationship Id="rId1" Type="http://schemas.openxmlformats.org/officeDocument/2006/relationships/hyperlink" Target="https://apastyle.apa.org/style-grammar-guidelines/references/examples"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youtube.com/playlist?list=PL8F43A67F38DE3D5D" TargetMode="External"/><Relationship Id="rId1" Type="http://schemas.openxmlformats.org/officeDocument/2006/relationships/hyperlink" Target="https://apastyle.apa.org/style-grammar-guidelines/paper-format/student-annotated.pdf"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apastyle.apa.org/style-grammar-guidelines/paper-format/student-annotated.pdf" TargetMode="External"/><Relationship Id="rId1" Type="http://schemas.openxmlformats.org/officeDocument/2006/relationships/hyperlink" Target="https://apastyle.apa.org/style-grammar-guidelines/references/examples"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6941E9-6B77-4F77-90F7-39D4DE5CBA2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B493738-A2FF-4B99-834D-BA9653BBBA80}">
      <dgm:prSet/>
      <dgm:spPr>
        <a:solidFill>
          <a:srgbClr val="FFFF66"/>
        </a:solidFill>
      </dgm:spPr>
      <dgm:t>
        <a:bodyPr/>
        <a:lstStyle/>
        <a:p>
          <a:r>
            <a:rPr lang="en-US" dirty="0">
              <a:hlinkClick xmlns:r="http://schemas.openxmlformats.org/officeDocument/2006/relationships" r:id="rId1"/>
            </a:rPr>
            <a:t>Sample Annotated Student Paper in APA Style</a:t>
          </a:r>
          <a:endParaRPr lang="en-US" dirty="0"/>
        </a:p>
      </dgm:t>
    </dgm:pt>
    <dgm:pt modelId="{CFEE3B0C-D6CD-42A7-8D29-701753B2CB23}" type="parTrans" cxnId="{CFB497A0-0427-4483-87AA-7C4F44DAF590}">
      <dgm:prSet/>
      <dgm:spPr/>
      <dgm:t>
        <a:bodyPr/>
        <a:lstStyle/>
        <a:p>
          <a:endParaRPr lang="en-US"/>
        </a:p>
      </dgm:t>
    </dgm:pt>
    <dgm:pt modelId="{F2BC6F99-B7D8-4359-8FF8-4E2C2A569BFF}" type="sibTrans" cxnId="{CFB497A0-0427-4483-87AA-7C4F44DAF590}">
      <dgm:prSet/>
      <dgm:spPr/>
      <dgm:t>
        <a:bodyPr/>
        <a:lstStyle/>
        <a:p>
          <a:endParaRPr lang="en-US"/>
        </a:p>
      </dgm:t>
    </dgm:pt>
    <dgm:pt modelId="{AD00EC17-072A-4CE6-B6FA-7412532D0F56}">
      <dgm:prSet/>
      <dgm:spPr/>
      <dgm:t>
        <a:bodyPr/>
        <a:lstStyle/>
        <a:p>
          <a:r>
            <a:rPr lang="en-US">
              <a:hlinkClick xmlns:r="http://schemas.openxmlformats.org/officeDocument/2006/relationships" r:id="rId2"/>
            </a:rPr>
            <a:t>APA – YouTube</a:t>
          </a:r>
          <a:r>
            <a:rPr lang="en-US"/>
            <a:t> [APA video series on YouTube]</a:t>
          </a:r>
        </a:p>
      </dgm:t>
    </dgm:pt>
    <dgm:pt modelId="{05EBCBD5-DC17-4F96-A783-9ACDFD3832C5}" type="parTrans" cxnId="{A2386BDF-40D2-451D-9FE1-EC5A18DB4CB4}">
      <dgm:prSet/>
      <dgm:spPr/>
      <dgm:t>
        <a:bodyPr/>
        <a:lstStyle/>
        <a:p>
          <a:endParaRPr lang="en-US"/>
        </a:p>
      </dgm:t>
    </dgm:pt>
    <dgm:pt modelId="{B1B0E933-3340-491F-B04F-5D463644A1D6}" type="sibTrans" cxnId="{A2386BDF-40D2-451D-9FE1-EC5A18DB4CB4}">
      <dgm:prSet/>
      <dgm:spPr/>
      <dgm:t>
        <a:bodyPr/>
        <a:lstStyle/>
        <a:p>
          <a:endParaRPr lang="en-US"/>
        </a:p>
      </dgm:t>
    </dgm:pt>
    <dgm:pt modelId="{A8CE0C82-E458-4437-911D-9ACB83E47795}" type="pres">
      <dgm:prSet presAssocID="{926941E9-6B77-4F77-90F7-39D4DE5CBA27}" presName="linear" presStyleCnt="0">
        <dgm:presLayoutVars>
          <dgm:animLvl val="lvl"/>
          <dgm:resizeHandles val="exact"/>
        </dgm:presLayoutVars>
      </dgm:prSet>
      <dgm:spPr/>
    </dgm:pt>
    <dgm:pt modelId="{41F02ABC-1AAF-4C25-98A1-0E91BF7D4952}" type="pres">
      <dgm:prSet presAssocID="{6B493738-A2FF-4B99-834D-BA9653BBBA80}" presName="parentText" presStyleLbl="node1" presStyleIdx="0" presStyleCnt="2">
        <dgm:presLayoutVars>
          <dgm:chMax val="0"/>
          <dgm:bulletEnabled val="1"/>
        </dgm:presLayoutVars>
      </dgm:prSet>
      <dgm:spPr/>
    </dgm:pt>
    <dgm:pt modelId="{1393F6C0-F70D-4BC7-B771-7C7D035C5356}" type="pres">
      <dgm:prSet presAssocID="{F2BC6F99-B7D8-4359-8FF8-4E2C2A569BFF}" presName="spacer" presStyleCnt="0"/>
      <dgm:spPr/>
    </dgm:pt>
    <dgm:pt modelId="{088D4DBC-5EC4-46BD-98C9-30DFC386206B}" type="pres">
      <dgm:prSet presAssocID="{AD00EC17-072A-4CE6-B6FA-7412532D0F56}" presName="parentText" presStyleLbl="node1" presStyleIdx="1" presStyleCnt="2">
        <dgm:presLayoutVars>
          <dgm:chMax val="0"/>
          <dgm:bulletEnabled val="1"/>
        </dgm:presLayoutVars>
      </dgm:prSet>
      <dgm:spPr/>
    </dgm:pt>
  </dgm:ptLst>
  <dgm:cxnLst>
    <dgm:cxn modelId="{CFB497A0-0427-4483-87AA-7C4F44DAF590}" srcId="{926941E9-6B77-4F77-90F7-39D4DE5CBA27}" destId="{6B493738-A2FF-4B99-834D-BA9653BBBA80}" srcOrd="0" destOrd="0" parTransId="{CFEE3B0C-D6CD-42A7-8D29-701753B2CB23}" sibTransId="{F2BC6F99-B7D8-4359-8FF8-4E2C2A569BFF}"/>
    <dgm:cxn modelId="{35A91AAF-C2BE-4065-9517-638942C261E0}" type="presOf" srcId="{AD00EC17-072A-4CE6-B6FA-7412532D0F56}" destId="{088D4DBC-5EC4-46BD-98C9-30DFC386206B}" srcOrd="0" destOrd="0" presId="urn:microsoft.com/office/officeart/2005/8/layout/vList2"/>
    <dgm:cxn modelId="{3BC02FB9-C0B0-42F1-80B6-1AF4C3B9170A}" type="presOf" srcId="{6B493738-A2FF-4B99-834D-BA9653BBBA80}" destId="{41F02ABC-1AAF-4C25-98A1-0E91BF7D4952}" srcOrd="0" destOrd="0" presId="urn:microsoft.com/office/officeart/2005/8/layout/vList2"/>
    <dgm:cxn modelId="{F741ABC1-0074-4B16-9FE1-8F240D08F4C0}" type="presOf" srcId="{926941E9-6B77-4F77-90F7-39D4DE5CBA27}" destId="{A8CE0C82-E458-4437-911D-9ACB83E47795}" srcOrd="0" destOrd="0" presId="urn:microsoft.com/office/officeart/2005/8/layout/vList2"/>
    <dgm:cxn modelId="{A2386BDF-40D2-451D-9FE1-EC5A18DB4CB4}" srcId="{926941E9-6B77-4F77-90F7-39D4DE5CBA27}" destId="{AD00EC17-072A-4CE6-B6FA-7412532D0F56}" srcOrd="1" destOrd="0" parTransId="{05EBCBD5-DC17-4F96-A783-9ACDFD3832C5}" sibTransId="{B1B0E933-3340-491F-B04F-5D463644A1D6}"/>
    <dgm:cxn modelId="{23BAB4E0-65CB-4F08-A2B0-B5A30F3AF0C8}" type="presParOf" srcId="{A8CE0C82-E458-4437-911D-9ACB83E47795}" destId="{41F02ABC-1AAF-4C25-98A1-0E91BF7D4952}" srcOrd="0" destOrd="0" presId="urn:microsoft.com/office/officeart/2005/8/layout/vList2"/>
    <dgm:cxn modelId="{DC763BC5-E86B-42F0-808F-AE439B01E9A7}" type="presParOf" srcId="{A8CE0C82-E458-4437-911D-9ACB83E47795}" destId="{1393F6C0-F70D-4BC7-B771-7C7D035C5356}" srcOrd="1" destOrd="0" presId="urn:microsoft.com/office/officeart/2005/8/layout/vList2"/>
    <dgm:cxn modelId="{3BEFF663-AE6A-44A2-976E-470D75BA0323}" type="presParOf" srcId="{A8CE0C82-E458-4437-911D-9ACB83E47795}" destId="{088D4DBC-5EC4-46BD-98C9-30DFC386206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A9F724-BF3D-4D9B-A8BC-1031F1AD9F1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4D6BB0A-6733-467D-B4E4-3E0205B4FAD6}">
      <dgm:prSet/>
      <dgm:spPr>
        <a:solidFill>
          <a:srgbClr val="E7E717"/>
        </a:solidFill>
      </dgm:spPr>
      <dgm:t>
        <a:bodyPr/>
        <a:lstStyle/>
        <a:p>
          <a:pPr>
            <a:lnSpc>
              <a:spcPct val="100000"/>
            </a:lnSpc>
          </a:pPr>
          <a:r>
            <a:rPr lang="en-US">
              <a:hlinkClick xmlns:r="http://schemas.openxmlformats.org/officeDocument/2006/relationships" r:id="rId1"/>
            </a:rPr>
            <a:t>Reference examples (apa.org)</a:t>
          </a:r>
          <a:endParaRPr lang="en-US"/>
        </a:p>
      </dgm:t>
    </dgm:pt>
    <dgm:pt modelId="{2D2B4370-A286-4E94-BF46-AA843DEBFE4A}" type="parTrans" cxnId="{659B71E0-BE9E-4F41-950E-390989A990F4}">
      <dgm:prSet/>
      <dgm:spPr/>
      <dgm:t>
        <a:bodyPr/>
        <a:lstStyle/>
        <a:p>
          <a:endParaRPr lang="en-US"/>
        </a:p>
      </dgm:t>
    </dgm:pt>
    <dgm:pt modelId="{FED7D018-80DE-464E-8B2B-BD49AC4F10AA}" type="sibTrans" cxnId="{659B71E0-BE9E-4F41-950E-390989A990F4}">
      <dgm:prSet/>
      <dgm:spPr/>
      <dgm:t>
        <a:bodyPr/>
        <a:lstStyle/>
        <a:p>
          <a:endParaRPr lang="en-US"/>
        </a:p>
      </dgm:t>
    </dgm:pt>
    <dgm:pt modelId="{13EA5B8C-9BCF-4B67-81DF-41EDBE619813}">
      <dgm:prSet/>
      <dgm:spPr/>
      <dgm:t>
        <a:bodyPr/>
        <a:lstStyle/>
        <a:p>
          <a:pPr>
            <a:lnSpc>
              <a:spcPct val="100000"/>
            </a:lnSpc>
          </a:pPr>
          <a:r>
            <a:rPr lang="en-US"/>
            <a:t>The finished product (as part of a sample student paper) - </a:t>
          </a:r>
          <a:r>
            <a:rPr lang="en-US">
              <a:hlinkClick xmlns:r="http://schemas.openxmlformats.org/officeDocument/2006/relationships" r:id="rId2"/>
            </a:rPr>
            <a:t>Sample Annotated Student Paper in APA Style</a:t>
          </a:r>
          <a:endParaRPr lang="en-US"/>
        </a:p>
      </dgm:t>
    </dgm:pt>
    <dgm:pt modelId="{0BB9171D-0D92-4DBE-B224-CD4910F5CAB1}" type="parTrans" cxnId="{D6CF102D-3813-4862-9EB5-535FC469DEE2}">
      <dgm:prSet/>
      <dgm:spPr/>
      <dgm:t>
        <a:bodyPr/>
        <a:lstStyle/>
        <a:p>
          <a:endParaRPr lang="en-US"/>
        </a:p>
      </dgm:t>
    </dgm:pt>
    <dgm:pt modelId="{EA3AC649-7046-4B60-9005-E27F9533A32B}" type="sibTrans" cxnId="{D6CF102D-3813-4862-9EB5-535FC469DEE2}">
      <dgm:prSet/>
      <dgm:spPr/>
      <dgm:t>
        <a:bodyPr/>
        <a:lstStyle/>
        <a:p>
          <a:endParaRPr lang="en-US"/>
        </a:p>
      </dgm:t>
    </dgm:pt>
    <dgm:pt modelId="{0277861B-AA27-4E9C-A14C-42CF08EB5F77}" type="pres">
      <dgm:prSet presAssocID="{B2A9F724-BF3D-4D9B-A8BC-1031F1AD9F1F}" presName="linear" presStyleCnt="0">
        <dgm:presLayoutVars>
          <dgm:animLvl val="lvl"/>
          <dgm:resizeHandles val="exact"/>
        </dgm:presLayoutVars>
      </dgm:prSet>
      <dgm:spPr/>
    </dgm:pt>
    <dgm:pt modelId="{9AF03CEB-2E37-48C5-AB9E-3D106625854E}" type="pres">
      <dgm:prSet presAssocID="{64D6BB0A-6733-467D-B4E4-3E0205B4FAD6}" presName="parentText" presStyleLbl="node1" presStyleIdx="0" presStyleCnt="2">
        <dgm:presLayoutVars>
          <dgm:chMax val="0"/>
          <dgm:bulletEnabled val="1"/>
        </dgm:presLayoutVars>
      </dgm:prSet>
      <dgm:spPr/>
    </dgm:pt>
    <dgm:pt modelId="{99ABB5EA-4452-46C4-ABB5-433E4DAE0DAD}" type="pres">
      <dgm:prSet presAssocID="{FED7D018-80DE-464E-8B2B-BD49AC4F10AA}" presName="spacer" presStyleCnt="0"/>
      <dgm:spPr/>
    </dgm:pt>
    <dgm:pt modelId="{74D65DFE-977B-45E9-8B63-8AA90DCD4239}" type="pres">
      <dgm:prSet presAssocID="{13EA5B8C-9BCF-4B67-81DF-41EDBE619813}" presName="parentText" presStyleLbl="node1" presStyleIdx="1" presStyleCnt="2">
        <dgm:presLayoutVars>
          <dgm:chMax val="0"/>
          <dgm:bulletEnabled val="1"/>
        </dgm:presLayoutVars>
      </dgm:prSet>
      <dgm:spPr/>
    </dgm:pt>
  </dgm:ptLst>
  <dgm:cxnLst>
    <dgm:cxn modelId="{235DBD04-6384-4D60-AC2C-DF782459030C}" type="presOf" srcId="{B2A9F724-BF3D-4D9B-A8BC-1031F1AD9F1F}" destId="{0277861B-AA27-4E9C-A14C-42CF08EB5F77}" srcOrd="0" destOrd="0" presId="urn:microsoft.com/office/officeart/2005/8/layout/vList2"/>
    <dgm:cxn modelId="{D6CF102D-3813-4862-9EB5-535FC469DEE2}" srcId="{B2A9F724-BF3D-4D9B-A8BC-1031F1AD9F1F}" destId="{13EA5B8C-9BCF-4B67-81DF-41EDBE619813}" srcOrd="1" destOrd="0" parTransId="{0BB9171D-0D92-4DBE-B224-CD4910F5CAB1}" sibTransId="{EA3AC649-7046-4B60-9005-E27F9533A32B}"/>
    <dgm:cxn modelId="{E669C8AF-5049-4254-8259-A907C3CF018C}" type="presOf" srcId="{64D6BB0A-6733-467D-B4E4-3E0205B4FAD6}" destId="{9AF03CEB-2E37-48C5-AB9E-3D106625854E}" srcOrd="0" destOrd="0" presId="urn:microsoft.com/office/officeart/2005/8/layout/vList2"/>
    <dgm:cxn modelId="{659B71E0-BE9E-4F41-950E-390989A990F4}" srcId="{B2A9F724-BF3D-4D9B-A8BC-1031F1AD9F1F}" destId="{64D6BB0A-6733-467D-B4E4-3E0205B4FAD6}" srcOrd="0" destOrd="0" parTransId="{2D2B4370-A286-4E94-BF46-AA843DEBFE4A}" sibTransId="{FED7D018-80DE-464E-8B2B-BD49AC4F10AA}"/>
    <dgm:cxn modelId="{F4A1ACF7-F226-4B64-B842-CF2E4A429E1D}" type="presOf" srcId="{13EA5B8C-9BCF-4B67-81DF-41EDBE619813}" destId="{74D65DFE-977B-45E9-8B63-8AA90DCD4239}" srcOrd="0" destOrd="0" presId="urn:microsoft.com/office/officeart/2005/8/layout/vList2"/>
    <dgm:cxn modelId="{4343F4E4-5ED3-4948-8765-62463E20FD98}" type="presParOf" srcId="{0277861B-AA27-4E9C-A14C-42CF08EB5F77}" destId="{9AF03CEB-2E37-48C5-AB9E-3D106625854E}" srcOrd="0" destOrd="0" presId="urn:microsoft.com/office/officeart/2005/8/layout/vList2"/>
    <dgm:cxn modelId="{12461E92-680C-4D3C-9180-592DCF1954B3}" type="presParOf" srcId="{0277861B-AA27-4E9C-A14C-42CF08EB5F77}" destId="{99ABB5EA-4452-46C4-ABB5-433E4DAE0DAD}" srcOrd="1" destOrd="0" presId="urn:microsoft.com/office/officeart/2005/8/layout/vList2"/>
    <dgm:cxn modelId="{B74FDF3B-CED9-40EE-A97C-FD2CC121FAD3}" type="presParOf" srcId="{0277861B-AA27-4E9C-A14C-42CF08EB5F77}" destId="{74D65DFE-977B-45E9-8B63-8AA90DCD423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02ABC-1AAF-4C25-98A1-0E91BF7D4952}">
      <dsp:nvSpPr>
        <dsp:cNvPr id="0" name=""/>
        <dsp:cNvSpPr/>
      </dsp:nvSpPr>
      <dsp:spPr>
        <a:xfrm>
          <a:off x="0" y="482662"/>
          <a:ext cx="7728267" cy="1989000"/>
        </a:xfrm>
        <a:prstGeom prst="roundRect">
          <a:avLst/>
        </a:prstGeom>
        <a:solidFill>
          <a:srgbClr val="FFFF6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kern="1200" dirty="0">
              <a:hlinkClick xmlns:r="http://schemas.openxmlformats.org/officeDocument/2006/relationships" r:id="rId1"/>
            </a:rPr>
            <a:t>Sample Annotated Student Paper in APA Style</a:t>
          </a:r>
          <a:endParaRPr lang="en-US" sz="5000" kern="1200" dirty="0"/>
        </a:p>
      </dsp:txBody>
      <dsp:txXfrm>
        <a:off x="97095" y="579757"/>
        <a:ext cx="7534077" cy="1794810"/>
      </dsp:txXfrm>
    </dsp:sp>
    <dsp:sp modelId="{088D4DBC-5EC4-46BD-98C9-30DFC386206B}">
      <dsp:nvSpPr>
        <dsp:cNvPr id="0" name=""/>
        <dsp:cNvSpPr/>
      </dsp:nvSpPr>
      <dsp:spPr>
        <a:xfrm>
          <a:off x="0" y="2615662"/>
          <a:ext cx="7728267" cy="1989000"/>
        </a:xfrm>
        <a:prstGeom prst="roundRect">
          <a:avLst/>
        </a:prstGeom>
        <a:solidFill>
          <a:schemeClr val="accent2">
            <a:hueOff val="-882696"/>
            <a:satOff val="4218"/>
            <a:lumOff val="588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kern="1200">
              <a:hlinkClick xmlns:r="http://schemas.openxmlformats.org/officeDocument/2006/relationships" r:id="rId2"/>
            </a:rPr>
            <a:t>APA – YouTube</a:t>
          </a:r>
          <a:r>
            <a:rPr lang="en-US" sz="5000" kern="1200"/>
            <a:t> [APA video series on YouTube]</a:t>
          </a:r>
        </a:p>
      </dsp:txBody>
      <dsp:txXfrm>
        <a:off x="97095" y="2712757"/>
        <a:ext cx="7534077" cy="17948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03CEB-2E37-48C5-AB9E-3D106625854E}">
      <dsp:nvSpPr>
        <dsp:cNvPr id="0" name=""/>
        <dsp:cNvSpPr/>
      </dsp:nvSpPr>
      <dsp:spPr>
        <a:xfrm>
          <a:off x="0" y="291052"/>
          <a:ext cx="7728267" cy="2200769"/>
        </a:xfrm>
        <a:prstGeom prst="roundRect">
          <a:avLst/>
        </a:prstGeom>
        <a:solidFill>
          <a:srgbClr val="E7E717"/>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100000"/>
            </a:lnSpc>
            <a:spcBef>
              <a:spcPct val="0"/>
            </a:spcBef>
            <a:spcAft>
              <a:spcPct val="35000"/>
            </a:spcAft>
            <a:buNone/>
          </a:pPr>
          <a:r>
            <a:rPr lang="en-US" sz="3600" kern="1200">
              <a:hlinkClick xmlns:r="http://schemas.openxmlformats.org/officeDocument/2006/relationships" r:id="rId1"/>
            </a:rPr>
            <a:t>Reference examples (apa.org)</a:t>
          </a:r>
          <a:endParaRPr lang="en-US" sz="3600" kern="1200"/>
        </a:p>
      </dsp:txBody>
      <dsp:txXfrm>
        <a:off x="107433" y="398485"/>
        <a:ext cx="7513401" cy="1985903"/>
      </dsp:txXfrm>
    </dsp:sp>
    <dsp:sp modelId="{74D65DFE-977B-45E9-8B63-8AA90DCD4239}">
      <dsp:nvSpPr>
        <dsp:cNvPr id="0" name=""/>
        <dsp:cNvSpPr/>
      </dsp:nvSpPr>
      <dsp:spPr>
        <a:xfrm>
          <a:off x="0" y="2595502"/>
          <a:ext cx="7728267" cy="2200769"/>
        </a:xfrm>
        <a:prstGeom prst="roundRect">
          <a:avLst/>
        </a:prstGeom>
        <a:solidFill>
          <a:schemeClr val="accent2">
            <a:hueOff val="-882696"/>
            <a:satOff val="4218"/>
            <a:lumOff val="588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100000"/>
            </a:lnSpc>
            <a:spcBef>
              <a:spcPct val="0"/>
            </a:spcBef>
            <a:spcAft>
              <a:spcPct val="35000"/>
            </a:spcAft>
            <a:buNone/>
          </a:pPr>
          <a:r>
            <a:rPr lang="en-US" sz="3600" kern="1200"/>
            <a:t>The finished product (as part of a sample student paper) - </a:t>
          </a:r>
          <a:r>
            <a:rPr lang="en-US" sz="3600" kern="1200">
              <a:hlinkClick xmlns:r="http://schemas.openxmlformats.org/officeDocument/2006/relationships" r:id="rId2"/>
            </a:rPr>
            <a:t>Sample Annotated Student Paper in APA Style</a:t>
          </a:r>
          <a:endParaRPr lang="en-US" sz="3600" kern="1200"/>
        </a:p>
      </dsp:txBody>
      <dsp:txXfrm>
        <a:off x="107433" y="2702935"/>
        <a:ext cx="7513401" cy="19859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D79AB7A-4E62-44EC-ABFE-8ED2CD5E1BE7}" type="datetimeFigureOut">
              <a:rPr lang="en-US" smtClean="0"/>
              <a:t>2/1/2024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6E8864E-A57C-4F46-A28C-7B5D12C962A7}" type="slidenum">
              <a:rPr lang="en-US" smtClean="0"/>
              <a:t>‹#›</a:t>
            </a:fld>
            <a:endParaRPr lang="en-US"/>
          </a:p>
        </p:txBody>
      </p:sp>
    </p:spTree>
    <p:extLst>
      <p:ext uri="{BB962C8B-B14F-4D97-AF65-F5344CB8AC3E}">
        <p14:creationId xmlns:p14="http://schemas.microsoft.com/office/powerpoint/2010/main" val="2419935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F266618-3BB9-45C1-8639-216AB24A2BD8}" type="datetimeFigureOut">
              <a:rPr lang="en-CA" smtClean="0"/>
              <a:t>2024-02-01</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7EB74D8-726B-4B34-964B-C6B5C8F69E0E}" type="slidenum">
              <a:rPr lang="en-CA" smtClean="0"/>
              <a:t>‹#›</a:t>
            </a:fld>
            <a:endParaRPr lang="en-CA"/>
          </a:p>
        </p:txBody>
      </p:sp>
    </p:spTree>
    <p:extLst>
      <p:ext uri="{BB962C8B-B14F-4D97-AF65-F5344CB8AC3E}">
        <p14:creationId xmlns:p14="http://schemas.microsoft.com/office/powerpoint/2010/main" val="141649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transitions</a:t>
            </a:r>
            <a:endParaRPr lang="en-CA" dirty="0"/>
          </a:p>
        </p:txBody>
      </p:sp>
      <p:sp>
        <p:nvSpPr>
          <p:cNvPr id="4" name="Slide Number Placeholder 3"/>
          <p:cNvSpPr>
            <a:spLocks noGrp="1"/>
          </p:cNvSpPr>
          <p:nvPr>
            <p:ph type="sldNum" sz="quarter" idx="5"/>
          </p:nvPr>
        </p:nvSpPr>
        <p:spPr/>
        <p:txBody>
          <a:bodyPr/>
          <a:lstStyle/>
          <a:p>
            <a:fld id="{798C5307-140F-447F-BCBA-BB92E3A2906B}" type="slidenum">
              <a:rPr lang="en-US" smtClean="0"/>
              <a:t>2</a:t>
            </a:fld>
            <a:endParaRPr lang="en-US" dirty="0"/>
          </a:p>
        </p:txBody>
      </p:sp>
    </p:spTree>
    <p:extLst>
      <p:ext uri="{BB962C8B-B14F-4D97-AF65-F5344CB8AC3E}">
        <p14:creationId xmlns:p14="http://schemas.microsoft.com/office/powerpoint/2010/main" val="412425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transitions; fix font; add image of “just a bit”</a:t>
            </a:r>
            <a:endParaRPr lang="en-CA" dirty="0"/>
          </a:p>
        </p:txBody>
      </p:sp>
      <p:sp>
        <p:nvSpPr>
          <p:cNvPr id="4" name="Slide Number Placeholder 3"/>
          <p:cNvSpPr>
            <a:spLocks noGrp="1"/>
          </p:cNvSpPr>
          <p:nvPr>
            <p:ph type="sldNum" sz="quarter" idx="5"/>
          </p:nvPr>
        </p:nvSpPr>
        <p:spPr/>
        <p:txBody>
          <a:bodyPr/>
          <a:lstStyle/>
          <a:p>
            <a:fld id="{798C5307-140F-447F-BCBA-BB92E3A2906B}" type="slidenum">
              <a:rPr lang="en-US" smtClean="0"/>
              <a:t>23</a:t>
            </a:fld>
            <a:endParaRPr lang="en-US" dirty="0"/>
          </a:p>
        </p:txBody>
      </p:sp>
    </p:spTree>
    <p:extLst>
      <p:ext uri="{BB962C8B-B14F-4D97-AF65-F5344CB8AC3E}">
        <p14:creationId xmlns:p14="http://schemas.microsoft.com/office/powerpoint/2010/main" val="61253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transitions</a:t>
            </a:r>
            <a:endParaRPr lang="en-CA" dirty="0"/>
          </a:p>
        </p:txBody>
      </p:sp>
      <p:sp>
        <p:nvSpPr>
          <p:cNvPr id="4" name="Slide Number Placeholder 3"/>
          <p:cNvSpPr>
            <a:spLocks noGrp="1"/>
          </p:cNvSpPr>
          <p:nvPr>
            <p:ph type="sldNum" sz="quarter" idx="5"/>
          </p:nvPr>
        </p:nvSpPr>
        <p:spPr/>
        <p:txBody>
          <a:bodyPr/>
          <a:lstStyle/>
          <a:p>
            <a:fld id="{798C5307-140F-447F-BCBA-BB92E3A2906B}" type="slidenum">
              <a:rPr lang="en-US" smtClean="0"/>
              <a:t>32</a:t>
            </a:fld>
            <a:endParaRPr lang="en-US" dirty="0"/>
          </a:p>
        </p:txBody>
      </p:sp>
    </p:spTree>
    <p:extLst>
      <p:ext uri="{BB962C8B-B14F-4D97-AF65-F5344CB8AC3E}">
        <p14:creationId xmlns:p14="http://schemas.microsoft.com/office/powerpoint/2010/main" val="130226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22E88C-540C-D54D-B765-C81F4AC4CE49}"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B3B4E-1133-384D-B3C1-DF37B04E760B}" type="slidenum">
              <a:rPr lang="en-US" smtClean="0"/>
              <a:t>‹#›</a:t>
            </a:fld>
            <a:endParaRPr lang="en-US"/>
          </a:p>
        </p:txBody>
      </p:sp>
    </p:spTree>
    <p:extLst>
      <p:ext uri="{BB962C8B-B14F-4D97-AF65-F5344CB8AC3E}">
        <p14:creationId xmlns:p14="http://schemas.microsoft.com/office/powerpoint/2010/main" val="426138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22E88C-540C-D54D-B765-C81F4AC4CE49}" type="datetimeFigureOut">
              <a:rPr lang="en-US" smtClean="0"/>
              <a:t>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EB3B4E-1133-384D-B3C1-DF37B04E760B}" type="slidenum">
              <a:rPr lang="en-US" smtClean="0"/>
              <a:t>‹#›</a:t>
            </a:fld>
            <a:endParaRPr lang="en-US"/>
          </a:p>
        </p:txBody>
      </p:sp>
    </p:spTree>
    <p:extLst>
      <p:ext uri="{BB962C8B-B14F-4D97-AF65-F5344CB8AC3E}">
        <p14:creationId xmlns:p14="http://schemas.microsoft.com/office/powerpoint/2010/main" val="342149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22E88C-540C-D54D-B765-C81F4AC4CE49}" type="datetimeFigureOut">
              <a:rPr lang="en-US" smtClean="0"/>
              <a:t>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EB3B4E-1133-384D-B3C1-DF37B04E760B}" type="slidenum">
              <a:rPr lang="en-US" smtClean="0"/>
              <a:t>‹#›</a:t>
            </a:fld>
            <a:endParaRPr lang="en-US"/>
          </a:p>
        </p:txBody>
      </p:sp>
    </p:spTree>
    <p:extLst>
      <p:ext uri="{BB962C8B-B14F-4D97-AF65-F5344CB8AC3E}">
        <p14:creationId xmlns:p14="http://schemas.microsoft.com/office/powerpoint/2010/main" val="1759543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dirty="0"/>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906875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22E88C-540C-D54D-B765-C81F4AC4CE49}"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B3B4E-1133-384D-B3C1-DF37B04E760B}" type="slidenum">
              <a:rPr lang="en-US" smtClean="0"/>
              <a:t>‹#›</a:t>
            </a:fld>
            <a:endParaRPr lang="en-US"/>
          </a:p>
        </p:txBody>
      </p:sp>
    </p:spTree>
    <p:extLst>
      <p:ext uri="{BB962C8B-B14F-4D97-AF65-F5344CB8AC3E}">
        <p14:creationId xmlns:p14="http://schemas.microsoft.com/office/powerpoint/2010/main" val="967253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22E88C-540C-D54D-B765-C81F4AC4CE49}"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B3B4E-1133-384D-B3C1-DF37B04E760B}" type="slidenum">
              <a:rPr lang="en-US" smtClean="0"/>
              <a:t>‹#›</a:t>
            </a:fld>
            <a:endParaRPr lang="en-US"/>
          </a:p>
        </p:txBody>
      </p:sp>
    </p:spTree>
    <p:extLst>
      <p:ext uri="{BB962C8B-B14F-4D97-AF65-F5344CB8AC3E}">
        <p14:creationId xmlns:p14="http://schemas.microsoft.com/office/powerpoint/2010/main" val="989935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022E88C-540C-D54D-B765-C81F4AC4CE49}" type="datetimeFigureOut">
              <a:rPr lang="en-US" smtClean="0"/>
              <a:t>2/1/2024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EEB3B4E-1133-384D-B3C1-DF37B04E760B}" type="slidenum">
              <a:rPr lang="en-US" smtClean="0"/>
              <a:t>‹#›</a:t>
            </a:fld>
            <a:endParaRPr lang="en-US"/>
          </a:p>
        </p:txBody>
      </p:sp>
    </p:spTree>
    <p:extLst>
      <p:ext uri="{BB962C8B-B14F-4D97-AF65-F5344CB8AC3E}">
        <p14:creationId xmlns:p14="http://schemas.microsoft.com/office/powerpoint/2010/main" val="421343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A022E88C-540C-D54D-B765-C81F4AC4CE49}" type="datetimeFigureOut">
              <a:rPr lang="en-US" smtClean="0"/>
              <a:t>2/1/2024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9EEB3B4E-1133-384D-B3C1-DF37B04E760B}" type="slidenum">
              <a:rPr lang="en-US" smtClean="0"/>
              <a:t>‹#›</a:t>
            </a:fld>
            <a:endParaRPr lang="en-US"/>
          </a:p>
        </p:txBody>
      </p:sp>
    </p:spTree>
    <p:extLst>
      <p:ext uri="{BB962C8B-B14F-4D97-AF65-F5344CB8AC3E}">
        <p14:creationId xmlns:p14="http://schemas.microsoft.com/office/powerpoint/2010/main" val="150953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A022E88C-540C-D54D-B765-C81F4AC4CE49}" type="datetimeFigureOut">
              <a:rPr lang="en-US" smtClean="0"/>
              <a:t>2/1/2024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9EEB3B4E-1133-384D-B3C1-DF37B04E760B}" type="slidenum">
              <a:rPr lang="en-US" smtClean="0"/>
              <a:t>‹#›</a:t>
            </a:fld>
            <a:endParaRPr lang="en-US"/>
          </a:p>
        </p:txBody>
      </p:sp>
    </p:spTree>
    <p:extLst>
      <p:ext uri="{BB962C8B-B14F-4D97-AF65-F5344CB8AC3E}">
        <p14:creationId xmlns:p14="http://schemas.microsoft.com/office/powerpoint/2010/main" val="414214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022E88C-540C-D54D-B765-C81F4AC4CE49}"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B3B4E-1133-384D-B3C1-DF37B04E760B}" type="slidenum">
              <a:rPr lang="en-US" smtClean="0"/>
              <a:t>‹#›</a:t>
            </a:fld>
            <a:endParaRPr lang="en-US"/>
          </a:p>
        </p:txBody>
      </p:sp>
    </p:spTree>
    <p:extLst>
      <p:ext uri="{BB962C8B-B14F-4D97-AF65-F5344CB8AC3E}">
        <p14:creationId xmlns:p14="http://schemas.microsoft.com/office/powerpoint/2010/main" val="1402520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A022E88C-540C-D54D-B765-C81F4AC4CE49}" type="datetimeFigureOut">
              <a:rPr lang="en-US" smtClean="0"/>
              <a:t>2/1/2024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EEB3B4E-1133-384D-B3C1-DF37B04E760B}" type="slidenum">
              <a:rPr lang="en-US" smtClean="0"/>
              <a:t>‹#›</a:t>
            </a:fld>
            <a:endParaRPr lang="en-US"/>
          </a:p>
        </p:txBody>
      </p:sp>
    </p:spTree>
    <p:extLst>
      <p:ext uri="{BB962C8B-B14F-4D97-AF65-F5344CB8AC3E}">
        <p14:creationId xmlns:p14="http://schemas.microsoft.com/office/powerpoint/2010/main" val="22945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A022E88C-540C-D54D-B765-C81F4AC4CE49}" type="datetimeFigureOut">
              <a:rPr lang="en-US" smtClean="0"/>
              <a:t>2/1/2024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9EEB3B4E-1133-384D-B3C1-DF37B04E760B}" type="slidenum">
              <a:rPr lang="en-US" smtClean="0"/>
              <a:t>‹#›</a:t>
            </a:fld>
            <a:endParaRPr lang="en-US"/>
          </a:p>
        </p:txBody>
      </p:sp>
    </p:spTree>
    <p:extLst>
      <p:ext uri="{BB962C8B-B14F-4D97-AF65-F5344CB8AC3E}">
        <p14:creationId xmlns:p14="http://schemas.microsoft.com/office/powerpoint/2010/main" val="22346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A022E88C-540C-D54D-B765-C81F4AC4CE49}" type="datetimeFigureOut">
              <a:rPr lang="en-US" smtClean="0"/>
              <a:t>2/1/2024</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9EEB3B4E-1133-384D-B3C1-DF37B04E760B}" type="slidenum">
              <a:rPr lang="en-US" smtClean="0"/>
              <a:t>‹#›</a:t>
            </a:fld>
            <a:endParaRPr lang="en-US"/>
          </a:p>
        </p:txBody>
      </p:sp>
    </p:spTree>
    <p:extLst>
      <p:ext uri="{BB962C8B-B14F-4D97-AF65-F5344CB8AC3E}">
        <p14:creationId xmlns:p14="http://schemas.microsoft.com/office/powerpoint/2010/main" val="59659401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eapfoundation.com/writing/references/report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holmesglen.libguides.com/apa7/referencelists" TargetMode="External"/><Relationship Id="rId2" Type="http://schemas.openxmlformats.org/officeDocument/2006/relationships/hyperlink" Target="https://holmesglen.libguides.com/apa7/intextcitations"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pastyle.apa.org/style-grammar-guidelines"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owl.purdue.edu/owl/research_and_citation/apa_style/apa_formatting_and_style_guide/index.html" TargetMode="Externa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s://apastyle.apa.org/style-grammar-guidelines/paper-format/title-page" TargetMode="Externa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hyperlink" Target="http://www.schcounselor.com/2012_03_01_archive.html"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pngall.com/happy-person-pn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services.viu.ca/sites/default/files/apa-webinar_0.pptx" TargetMode="External"/><Relationship Id="rId2" Type="http://schemas.openxmlformats.org/officeDocument/2006/relationships/hyperlink" Target="https://vancouver.mywconline.com/" TargetMode="External"/><Relationship Id="rId1" Type="http://schemas.openxmlformats.org/officeDocument/2006/relationships/slideLayout" Target="../slideLayouts/slideLayout2.xml"/><Relationship Id="rId5" Type="http://schemas.openxmlformats.org/officeDocument/2006/relationships/hyperlink" Target="https://apastyle.apa.org/style-grammar-guidelines" TargetMode="External"/><Relationship Id="rId4" Type="http://schemas.openxmlformats.org/officeDocument/2006/relationships/hyperlink" Target="https://owl.purdue.edu/owl/research_and_citation/apa_style/apa_formatting_and_style_guide/general_format.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international.viu.ca/international-academic-support"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B424-38C3-FF4C-9D11-399B78B8D327}"/>
              </a:ext>
            </a:extLst>
          </p:cNvPr>
          <p:cNvSpPr>
            <a:spLocks noGrp="1"/>
          </p:cNvSpPr>
          <p:nvPr>
            <p:ph type="ctrTitle"/>
          </p:nvPr>
        </p:nvSpPr>
        <p:spPr>
          <a:xfrm>
            <a:off x="1069848" y="1298448"/>
            <a:ext cx="7315200" cy="2651383"/>
          </a:xfrm>
        </p:spPr>
        <p:txBody>
          <a:bodyPr>
            <a:normAutofit/>
          </a:bodyPr>
          <a:lstStyle/>
          <a:p>
            <a:r>
              <a:rPr lang="en-US" sz="7200" dirty="0">
                <a:solidFill>
                  <a:srgbClr val="002060"/>
                </a:solidFill>
                <a:latin typeface="Cavolini" panose="020B0502040204020203" pitchFamily="66" charset="0"/>
                <a:cs typeface="Cavolini" panose="020B0502040204020203" pitchFamily="66" charset="0"/>
              </a:rPr>
              <a:t>Introduction</a:t>
            </a:r>
            <a:br>
              <a:rPr lang="en-US" sz="7200" dirty="0"/>
            </a:br>
            <a:r>
              <a:rPr lang="en-US" sz="3600" dirty="0"/>
              <a:t>to </a:t>
            </a:r>
            <a:r>
              <a:rPr lang="en-US" sz="7200" dirty="0"/>
              <a:t>APA </a:t>
            </a:r>
            <a:r>
              <a:rPr lang="en-US" sz="3600" dirty="0"/>
              <a:t>Style Citation</a:t>
            </a:r>
          </a:p>
        </p:txBody>
      </p:sp>
      <p:sp>
        <p:nvSpPr>
          <p:cNvPr id="3" name="Subtitle 2">
            <a:extLst>
              <a:ext uri="{FF2B5EF4-FFF2-40B4-BE49-F238E27FC236}">
                <a16:creationId xmlns:a16="http://schemas.microsoft.com/office/drawing/2014/main" id="{F6AADC08-4444-0042-A60B-1C9F03FFDB96}"/>
              </a:ext>
            </a:extLst>
          </p:cNvPr>
          <p:cNvSpPr>
            <a:spLocks noGrp="1"/>
          </p:cNvSpPr>
          <p:nvPr>
            <p:ph type="subTitle" idx="1"/>
          </p:nvPr>
        </p:nvSpPr>
        <p:spPr>
          <a:xfrm>
            <a:off x="6841347" y="5297263"/>
            <a:ext cx="2093647" cy="914400"/>
          </a:xfrm>
        </p:spPr>
        <p:txBody>
          <a:bodyPr>
            <a:normAutofit/>
          </a:bodyPr>
          <a:lstStyle/>
          <a:p>
            <a:r>
              <a:rPr lang="en-CA" sz="2700" dirty="0"/>
              <a:t>Spring 2024</a:t>
            </a:r>
            <a:endParaRPr lang="en-US" sz="2700" dirty="0"/>
          </a:p>
        </p:txBody>
      </p:sp>
      <p:sp>
        <p:nvSpPr>
          <p:cNvPr id="5" name="object 7"/>
          <p:cNvSpPr/>
          <p:nvPr/>
        </p:nvSpPr>
        <p:spPr>
          <a:xfrm>
            <a:off x="9360569" y="5153975"/>
            <a:ext cx="2787316" cy="820521"/>
          </a:xfrm>
          <a:prstGeom prst="rect">
            <a:avLst/>
          </a:prstGeom>
          <a:blipFill>
            <a:blip r:embed="rId2" cstate="print"/>
            <a:stretch>
              <a:fillRect/>
            </a:stretch>
          </a:blipFill>
        </p:spPr>
        <p:txBody>
          <a:bodyPr wrap="square" lIns="0" tIns="0" rIns="0" bIns="0" rtlCol="0"/>
          <a:lstStyle/>
          <a:p>
            <a:endParaRPr/>
          </a:p>
        </p:txBody>
      </p:sp>
      <p:sp>
        <p:nvSpPr>
          <p:cNvPr id="6" name="TextBox 5"/>
          <p:cNvSpPr txBox="1"/>
          <p:nvPr/>
        </p:nvSpPr>
        <p:spPr>
          <a:xfrm>
            <a:off x="9436769" y="4109310"/>
            <a:ext cx="2374231" cy="707886"/>
          </a:xfrm>
          <a:prstGeom prst="rect">
            <a:avLst/>
          </a:prstGeom>
          <a:noFill/>
        </p:spPr>
        <p:txBody>
          <a:bodyPr wrap="square" rtlCol="0">
            <a:spAutoFit/>
          </a:bodyPr>
          <a:lstStyle/>
          <a:p>
            <a:pPr algn="ctr"/>
            <a:r>
              <a:rPr lang="en-US" sz="2000" dirty="0">
                <a:solidFill>
                  <a:srgbClr val="002060"/>
                </a:solidFill>
              </a:rPr>
              <a:t>Sylvia Arnold, </a:t>
            </a:r>
          </a:p>
          <a:p>
            <a:pPr algn="ctr"/>
            <a:r>
              <a:rPr lang="en-US" sz="2000" dirty="0">
                <a:solidFill>
                  <a:srgbClr val="002060"/>
                </a:solidFill>
              </a:rPr>
              <a:t>IAS Tutor</a:t>
            </a:r>
            <a:endParaRPr lang="en-CA" sz="2000" dirty="0">
              <a:solidFill>
                <a:srgbClr val="002060"/>
              </a:solidFill>
            </a:endParaRPr>
          </a:p>
        </p:txBody>
      </p:sp>
      <p:pic>
        <p:nvPicPr>
          <p:cNvPr id="9" name="Picture 8">
            <a:extLst>
              <a:ext uri="{FF2B5EF4-FFF2-40B4-BE49-F238E27FC236}">
                <a16:creationId xmlns:a16="http://schemas.microsoft.com/office/drawing/2014/main" id="{414D8E9E-C1AD-408F-BEBD-F963AEFEE95C}"/>
              </a:ext>
            </a:extLst>
          </p:cNvPr>
          <p:cNvPicPr>
            <a:picLocks noChangeAspect="1"/>
          </p:cNvPicPr>
          <p:nvPr/>
        </p:nvPicPr>
        <p:blipFill>
          <a:blip r:embed="rId3"/>
          <a:stretch>
            <a:fillRect/>
          </a:stretch>
        </p:blipFill>
        <p:spPr>
          <a:xfrm>
            <a:off x="9687334" y="1419117"/>
            <a:ext cx="2133785" cy="2377646"/>
          </a:xfrm>
          <a:prstGeom prst="rect">
            <a:avLst/>
          </a:prstGeom>
        </p:spPr>
      </p:pic>
    </p:spTree>
    <p:extLst>
      <p:ext uri="{BB962C8B-B14F-4D97-AF65-F5344CB8AC3E}">
        <p14:creationId xmlns:p14="http://schemas.microsoft.com/office/powerpoint/2010/main" val="3107473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AAD69-8AAD-43E5-BEC3-C5CE57E4CEBC}"/>
              </a:ext>
            </a:extLst>
          </p:cNvPr>
          <p:cNvSpPr>
            <a:spLocks noGrp="1"/>
          </p:cNvSpPr>
          <p:nvPr>
            <p:ph type="title"/>
          </p:nvPr>
        </p:nvSpPr>
        <p:spPr/>
        <p:txBody>
          <a:bodyPr>
            <a:normAutofit/>
          </a:bodyPr>
          <a:lstStyle/>
          <a:p>
            <a:r>
              <a:rPr lang="en-US" dirty="0"/>
              <a:t>When do I need to cite?</a:t>
            </a:r>
          </a:p>
        </p:txBody>
      </p:sp>
      <p:sp>
        <p:nvSpPr>
          <p:cNvPr id="3" name="Content Placeholder 2">
            <a:extLst>
              <a:ext uri="{FF2B5EF4-FFF2-40B4-BE49-F238E27FC236}">
                <a16:creationId xmlns:a16="http://schemas.microsoft.com/office/drawing/2014/main" id="{EDBF9788-8AA5-44E8-9D28-16E3BCD54DD4}"/>
              </a:ext>
            </a:extLst>
          </p:cNvPr>
          <p:cNvSpPr>
            <a:spLocks noGrp="1"/>
          </p:cNvSpPr>
          <p:nvPr>
            <p:ph idx="1"/>
          </p:nvPr>
        </p:nvSpPr>
        <p:spPr/>
        <p:txBody>
          <a:bodyPr>
            <a:noAutofit/>
          </a:bodyPr>
          <a:lstStyle/>
          <a:p>
            <a:pPr marL="457200" indent="-457200">
              <a:buAutoNum type="arabicPeriod"/>
            </a:pPr>
            <a:r>
              <a:rPr lang="en-US" sz="3200" dirty="0">
                <a:solidFill>
                  <a:schemeClr val="tx1"/>
                </a:solidFill>
              </a:rPr>
              <a:t>When you quote three or more words verbatim (exact same wording).</a:t>
            </a:r>
          </a:p>
          <a:p>
            <a:pPr marL="457200" indent="-457200">
              <a:buAutoNum type="arabicPeriod"/>
            </a:pPr>
            <a:r>
              <a:rPr lang="en-US" sz="3200" dirty="0">
                <a:solidFill>
                  <a:schemeClr val="tx1"/>
                </a:solidFill>
              </a:rPr>
              <a:t>When you use statistics you found in a source.</a:t>
            </a:r>
          </a:p>
          <a:p>
            <a:pPr marL="457200" indent="-457200">
              <a:buAutoNum type="arabicPeriod"/>
            </a:pPr>
            <a:r>
              <a:rPr lang="en-US" sz="3200" b="0" i="0" dirty="0">
                <a:solidFill>
                  <a:schemeClr val="tx1"/>
                </a:solidFill>
                <a:effectLst/>
                <a:latin typeface="YaleDesign"/>
              </a:rPr>
              <a:t>When you paraphrase or summarize </a:t>
            </a:r>
            <a:r>
              <a:rPr lang="en-US" sz="3200" b="0" i="0" u="sng" dirty="0">
                <a:solidFill>
                  <a:schemeClr val="tx1"/>
                </a:solidFill>
                <a:effectLst/>
                <a:latin typeface="YaleDesign"/>
              </a:rPr>
              <a:t>ideas</a:t>
            </a:r>
            <a:r>
              <a:rPr lang="en-US" sz="3200" b="0" i="0" dirty="0">
                <a:solidFill>
                  <a:schemeClr val="tx1"/>
                </a:solidFill>
                <a:effectLst/>
                <a:latin typeface="YaleDesign"/>
              </a:rPr>
              <a:t> you found in a source.</a:t>
            </a:r>
          </a:p>
          <a:p>
            <a:pPr marL="457200" indent="-457200">
              <a:buAutoNum type="arabicPeriod"/>
            </a:pPr>
            <a:r>
              <a:rPr lang="en-US" sz="3200" b="0" i="0" dirty="0">
                <a:solidFill>
                  <a:schemeClr val="tx1"/>
                </a:solidFill>
                <a:effectLst/>
                <a:latin typeface="YaleDesign"/>
              </a:rPr>
              <a:t>When you introduce information that is </a:t>
            </a:r>
            <a:r>
              <a:rPr lang="en-US" sz="3200" b="0" i="0" u="sng" dirty="0">
                <a:solidFill>
                  <a:schemeClr val="tx1"/>
                </a:solidFill>
                <a:effectLst/>
                <a:latin typeface="YaleDesign"/>
              </a:rPr>
              <a:t>not</a:t>
            </a:r>
            <a:r>
              <a:rPr lang="en-US" sz="3200" b="0" i="0" dirty="0">
                <a:solidFill>
                  <a:schemeClr val="tx1"/>
                </a:solidFill>
                <a:effectLst/>
                <a:latin typeface="YaleDesign"/>
              </a:rPr>
              <a:t> common knowledge.  </a:t>
            </a:r>
          </a:p>
          <a:p>
            <a:pPr marL="0" indent="0">
              <a:buNone/>
            </a:pPr>
            <a:r>
              <a:rPr lang="en-US" sz="1600" b="0" i="0" dirty="0">
                <a:solidFill>
                  <a:srgbClr val="333333"/>
                </a:solidFill>
                <a:effectLst/>
                <a:latin typeface="YaleDesign"/>
              </a:rPr>
              <a:t>Note: common knowledge is information that most educated people know (e.g., </a:t>
            </a:r>
            <a:r>
              <a:rPr lang="en-US" sz="1600" dirty="0">
                <a:solidFill>
                  <a:srgbClr val="333333"/>
                </a:solidFill>
                <a:latin typeface="YaleDesign"/>
              </a:rPr>
              <a:t>the sun rises in the east) or can be easily found in an encyclopedia or dictionary.</a:t>
            </a:r>
            <a:endParaRPr lang="en-US" sz="1600" b="0" i="0" dirty="0">
              <a:solidFill>
                <a:srgbClr val="333333"/>
              </a:solidFill>
              <a:effectLst/>
              <a:latin typeface="YaleDesign"/>
            </a:endParaRPr>
          </a:p>
        </p:txBody>
      </p:sp>
    </p:spTree>
    <p:extLst>
      <p:ext uri="{BB962C8B-B14F-4D97-AF65-F5344CB8AC3E}">
        <p14:creationId xmlns:p14="http://schemas.microsoft.com/office/powerpoint/2010/main" val="410075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1416-0B29-2B4B-088F-52B6452E0BEC}"/>
              </a:ext>
            </a:extLst>
          </p:cNvPr>
          <p:cNvSpPr>
            <a:spLocks noGrp="1"/>
          </p:cNvSpPr>
          <p:nvPr>
            <p:ph type="title"/>
          </p:nvPr>
        </p:nvSpPr>
        <p:spPr/>
        <p:txBody>
          <a:bodyPr/>
          <a:lstStyle/>
          <a:p>
            <a:r>
              <a:rPr lang="en-US" dirty="0"/>
              <a:t>APA:</a:t>
            </a:r>
            <a:br>
              <a:rPr lang="en-US" dirty="0"/>
            </a:br>
            <a:r>
              <a:rPr lang="en-US" dirty="0"/>
              <a:t>A Two-Part System</a:t>
            </a:r>
            <a:endParaRPr lang="en-CA" dirty="0"/>
          </a:p>
        </p:txBody>
      </p:sp>
      <p:sp>
        <p:nvSpPr>
          <p:cNvPr id="3" name="TextBox 2">
            <a:extLst>
              <a:ext uri="{FF2B5EF4-FFF2-40B4-BE49-F238E27FC236}">
                <a16:creationId xmlns:a16="http://schemas.microsoft.com/office/drawing/2014/main" id="{E2B9CD4F-1AFD-6AAD-C016-71766652F74C}"/>
              </a:ext>
            </a:extLst>
          </p:cNvPr>
          <p:cNvSpPr txBox="1"/>
          <p:nvPr/>
        </p:nvSpPr>
        <p:spPr>
          <a:xfrm>
            <a:off x="3618115" y="1251437"/>
            <a:ext cx="2282024" cy="461665"/>
          </a:xfrm>
          <a:prstGeom prst="rect">
            <a:avLst/>
          </a:prstGeom>
          <a:noFill/>
        </p:spPr>
        <p:txBody>
          <a:bodyPr wrap="square" rtlCol="0">
            <a:spAutoFit/>
          </a:bodyPr>
          <a:lstStyle/>
          <a:p>
            <a:r>
              <a:rPr lang="en-US" sz="2400" dirty="0"/>
              <a:t>In-Text Citation</a:t>
            </a:r>
            <a:endParaRPr lang="en-CA" sz="2400" dirty="0"/>
          </a:p>
        </p:txBody>
      </p:sp>
      <p:sp>
        <p:nvSpPr>
          <p:cNvPr id="4" name="TextBox 3">
            <a:extLst>
              <a:ext uri="{FF2B5EF4-FFF2-40B4-BE49-F238E27FC236}">
                <a16:creationId xmlns:a16="http://schemas.microsoft.com/office/drawing/2014/main" id="{3AA80439-6701-8618-5379-589BC2AE8B44}"/>
              </a:ext>
            </a:extLst>
          </p:cNvPr>
          <p:cNvSpPr txBox="1"/>
          <p:nvPr/>
        </p:nvSpPr>
        <p:spPr>
          <a:xfrm>
            <a:off x="3649845" y="1641157"/>
            <a:ext cx="2218563" cy="369332"/>
          </a:xfrm>
          <a:prstGeom prst="rect">
            <a:avLst/>
          </a:prstGeom>
          <a:noFill/>
        </p:spPr>
        <p:txBody>
          <a:bodyPr wrap="square" rtlCol="0">
            <a:spAutoFit/>
          </a:bodyPr>
          <a:lstStyle/>
          <a:p>
            <a:r>
              <a:rPr lang="en-US" b="1" dirty="0"/>
              <a:t>Last Name(s) + Date</a:t>
            </a:r>
          </a:p>
        </p:txBody>
      </p:sp>
      <p:sp>
        <p:nvSpPr>
          <p:cNvPr id="6" name="TextBox 5">
            <a:extLst>
              <a:ext uri="{FF2B5EF4-FFF2-40B4-BE49-F238E27FC236}">
                <a16:creationId xmlns:a16="http://schemas.microsoft.com/office/drawing/2014/main" id="{20565917-5ED6-37C4-9021-007097506345}"/>
              </a:ext>
            </a:extLst>
          </p:cNvPr>
          <p:cNvSpPr txBox="1"/>
          <p:nvPr/>
        </p:nvSpPr>
        <p:spPr>
          <a:xfrm>
            <a:off x="7395797" y="1238308"/>
            <a:ext cx="6098650" cy="461665"/>
          </a:xfrm>
          <a:prstGeom prst="rect">
            <a:avLst/>
          </a:prstGeom>
          <a:noFill/>
        </p:spPr>
        <p:txBody>
          <a:bodyPr wrap="square">
            <a:spAutoFit/>
          </a:bodyPr>
          <a:lstStyle/>
          <a:p>
            <a:r>
              <a:rPr lang="en-US" sz="2400" dirty="0"/>
              <a:t>Reference (at end of paper)</a:t>
            </a:r>
          </a:p>
        </p:txBody>
      </p:sp>
      <p:sp>
        <p:nvSpPr>
          <p:cNvPr id="11" name="Arrow: Up-Down 10">
            <a:extLst>
              <a:ext uri="{FF2B5EF4-FFF2-40B4-BE49-F238E27FC236}">
                <a16:creationId xmlns:a16="http://schemas.microsoft.com/office/drawing/2014/main" id="{75095A75-E298-E8CF-0F28-E68CC9E60623}"/>
              </a:ext>
            </a:extLst>
          </p:cNvPr>
          <p:cNvSpPr/>
          <p:nvPr/>
        </p:nvSpPr>
        <p:spPr>
          <a:xfrm rot="5400000">
            <a:off x="6347748" y="904345"/>
            <a:ext cx="257472" cy="1216152"/>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a:extLst>
              <a:ext uri="{FF2B5EF4-FFF2-40B4-BE49-F238E27FC236}">
                <a16:creationId xmlns:a16="http://schemas.microsoft.com/office/drawing/2014/main" id="{B06CCA06-0610-6A68-CE6D-15E39509A482}"/>
              </a:ext>
            </a:extLst>
          </p:cNvPr>
          <p:cNvPicPr>
            <a:picLocks noChangeAspect="1"/>
          </p:cNvPicPr>
          <p:nvPr/>
        </p:nvPicPr>
        <p:blipFill>
          <a:blip r:embed="rId2"/>
          <a:stretch>
            <a:fillRect/>
          </a:stretch>
        </p:blipFill>
        <p:spPr>
          <a:xfrm>
            <a:off x="7530968" y="2230041"/>
            <a:ext cx="3619743" cy="1013863"/>
          </a:xfrm>
          <a:prstGeom prst="rect">
            <a:avLst/>
          </a:prstGeom>
        </p:spPr>
      </p:pic>
      <p:sp>
        <p:nvSpPr>
          <p:cNvPr id="14" name="TextBox 13">
            <a:extLst>
              <a:ext uri="{FF2B5EF4-FFF2-40B4-BE49-F238E27FC236}">
                <a16:creationId xmlns:a16="http://schemas.microsoft.com/office/drawing/2014/main" id="{EBC0F70E-CDF4-45A5-6FA7-BC26F46315A4}"/>
              </a:ext>
            </a:extLst>
          </p:cNvPr>
          <p:cNvSpPr txBox="1"/>
          <p:nvPr/>
        </p:nvSpPr>
        <p:spPr>
          <a:xfrm>
            <a:off x="7364066" y="1575042"/>
            <a:ext cx="6096000" cy="369332"/>
          </a:xfrm>
          <a:prstGeom prst="rect">
            <a:avLst/>
          </a:prstGeom>
          <a:noFill/>
        </p:spPr>
        <p:txBody>
          <a:bodyPr wrap="square">
            <a:spAutoFit/>
          </a:bodyPr>
          <a:lstStyle/>
          <a:p>
            <a:r>
              <a:rPr lang="en-US" b="1" dirty="0"/>
              <a:t> Detailed Publishing Information </a:t>
            </a:r>
          </a:p>
        </p:txBody>
      </p:sp>
      <p:sp>
        <p:nvSpPr>
          <p:cNvPr id="16" name="TextBox 15">
            <a:extLst>
              <a:ext uri="{FF2B5EF4-FFF2-40B4-BE49-F238E27FC236}">
                <a16:creationId xmlns:a16="http://schemas.microsoft.com/office/drawing/2014/main" id="{CAD20951-B8BA-3B95-6E76-F7C280A322C4}"/>
              </a:ext>
            </a:extLst>
          </p:cNvPr>
          <p:cNvSpPr txBox="1"/>
          <p:nvPr/>
        </p:nvSpPr>
        <p:spPr>
          <a:xfrm>
            <a:off x="3695865" y="2230041"/>
            <a:ext cx="3335482" cy="1169551"/>
          </a:xfrm>
          <a:prstGeom prst="rect">
            <a:avLst/>
          </a:prstGeom>
          <a:noFill/>
        </p:spPr>
        <p:txBody>
          <a:bodyPr wrap="square">
            <a:spAutoFit/>
          </a:bodyPr>
          <a:lstStyle/>
          <a:p>
            <a:pPr marL="0" indent="0">
              <a:buNone/>
            </a:pPr>
            <a:r>
              <a:rPr lang="en-CA" sz="1400" dirty="0">
                <a:solidFill>
                  <a:schemeClr val="tx1"/>
                </a:solidFill>
              </a:rPr>
              <a:t>Research has shown that discount pricing</a:t>
            </a:r>
          </a:p>
          <a:p>
            <a:pPr marL="0" indent="0">
              <a:buNone/>
            </a:pPr>
            <a:r>
              <a:rPr lang="en-CA" sz="1400" dirty="0">
                <a:solidFill>
                  <a:schemeClr val="tx1"/>
                </a:solidFill>
              </a:rPr>
              <a:t>significantly increases both consumers’</a:t>
            </a:r>
          </a:p>
          <a:p>
            <a:pPr marL="0" indent="0">
              <a:buNone/>
            </a:pPr>
            <a:r>
              <a:rPr lang="en-CA" sz="1400" dirty="0">
                <a:solidFill>
                  <a:schemeClr val="tx1"/>
                </a:solidFill>
              </a:rPr>
              <a:t>intentions to buy and actual sales and </a:t>
            </a:r>
          </a:p>
          <a:p>
            <a:pPr marL="0" indent="0">
              <a:buNone/>
            </a:pPr>
            <a:r>
              <a:rPr lang="en-CA" sz="1400" dirty="0"/>
              <a:t>t</a:t>
            </a:r>
            <a:r>
              <a:rPr lang="en-CA" sz="1400" dirty="0">
                <a:solidFill>
                  <a:schemeClr val="tx1"/>
                </a:solidFill>
              </a:rPr>
              <a:t>hat  this increase holds true in varying </a:t>
            </a:r>
          </a:p>
          <a:p>
            <a:pPr marL="0" indent="0">
              <a:buNone/>
            </a:pPr>
            <a:r>
              <a:rPr lang="en-CA" sz="1400" dirty="0">
                <a:solidFill>
                  <a:schemeClr val="tx1"/>
                </a:solidFill>
              </a:rPr>
              <a:t>contexts (</a:t>
            </a:r>
            <a:r>
              <a:rPr lang="en-CA" sz="1400" dirty="0" err="1">
                <a:solidFill>
                  <a:schemeClr val="tx1"/>
                </a:solidFill>
              </a:rPr>
              <a:t>Sozer</a:t>
            </a:r>
            <a:r>
              <a:rPr lang="en-CA" sz="1400" dirty="0">
                <a:solidFill>
                  <a:schemeClr val="tx1"/>
                </a:solidFill>
              </a:rPr>
              <a:t>, 2019).</a:t>
            </a: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2061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DD124-01A0-434C-AFCB-A194F5C7A6EC}"/>
              </a:ext>
            </a:extLst>
          </p:cNvPr>
          <p:cNvSpPr>
            <a:spLocks noGrp="1"/>
          </p:cNvSpPr>
          <p:nvPr>
            <p:ph type="title"/>
          </p:nvPr>
        </p:nvSpPr>
        <p:spPr/>
        <p:txBody>
          <a:bodyPr>
            <a:normAutofit/>
          </a:bodyPr>
          <a:lstStyle/>
          <a:p>
            <a:r>
              <a:rPr lang="en-US" dirty="0"/>
              <a:t>Part 1:</a:t>
            </a:r>
            <a:br>
              <a:rPr lang="en-US" dirty="0"/>
            </a:br>
            <a:r>
              <a:rPr lang="en-US" dirty="0"/>
              <a:t>In-text citations</a:t>
            </a:r>
          </a:p>
        </p:txBody>
      </p:sp>
      <p:sp>
        <p:nvSpPr>
          <p:cNvPr id="3" name="Content Placeholder 2">
            <a:extLst>
              <a:ext uri="{FF2B5EF4-FFF2-40B4-BE49-F238E27FC236}">
                <a16:creationId xmlns:a16="http://schemas.microsoft.com/office/drawing/2014/main" id="{B59AB385-89D0-CE4A-ACEA-3B4AA508D0B3}"/>
              </a:ext>
            </a:extLst>
          </p:cNvPr>
          <p:cNvSpPr>
            <a:spLocks noGrp="1"/>
          </p:cNvSpPr>
          <p:nvPr>
            <p:ph idx="1"/>
          </p:nvPr>
        </p:nvSpPr>
        <p:spPr>
          <a:xfrm>
            <a:off x="3638746" y="113122"/>
            <a:ext cx="8043917" cy="6664750"/>
          </a:xfrm>
        </p:spPr>
        <p:txBody>
          <a:bodyPr/>
          <a:lstStyle/>
          <a:p>
            <a:pPr marL="0" indent="0">
              <a:spcAft>
                <a:spcPts val="1200"/>
              </a:spcAft>
              <a:buNone/>
            </a:pPr>
            <a:r>
              <a:rPr lang="en-US" sz="2700" b="1" dirty="0">
                <a:solidFill>
                  <a:schemeClr val="tx1"/>
                </a:solidFill>
                <a:latin typeface="Times New Roman" panose="02020603050405020304" pitchFamily="18" charset="0"/>
                <a:cs typeface="Times New Roman" panose="02020603050405020304" pitchFamily="18" charset="0"/>
              </a:rPr>
              <a:t>Author’s </a:t>
            </a:r>
            <a:r>
              <a:rPr lang="en-US" sz="2700" b="1" u="sng" dirty="0">
                <a:solidFill>
                  <a:schemeClr val="tx1"/>
                </a:solidFill>
                <a:latin typeface="Times New Roman" panose="02020603050405020304" pitchFamily="18" charset="0"/>
                <a:cs typeface="Times New Roman" panose="02020603050405020304" pitchFamily="18" charset="0"/>
              </a:rPr>
              <a:t>Last</a:t>
            </a:r>
            <a:r>
              <a:rPr lang="en-US" sz="2700" b="1" dirty="0">
                <a:solidFill>
                  <a:schemeClr val="tx1"/>
                </a:solidFill>
                <a:latin typeface="Times New Roman" panose="02020603050405020304" pitchFamily="18" charset="0"/>
                <a:cs typeface="Times New Roman" panose="02020603050405020304" pitchFamily="18" charset="0"/>
              </a:rPr>
              <a:t> name    +     </a:t>
            </a:r>
            <a:r>
              <a:rPr lang="en-US" sz="2700" b="1" u="sng" dirty="0">
                <a:solidFill>
                  <a:schemeClr val="tx1"/>
                </a:solidFill>
                <a:latin typeface="Times New Roman" panose="02020603050405020304" pitchFamily="18" charset="0"/>
                <a:cs typeface="Times New Roman" panose="02020603050405020304" pitchFamily="18" charset="0"/>
              </a:rPr>
              <a:t>Year</a:t>
            </a:r>
            <a:r>
              <a:rPr lang="en-US" sz="2700" b="1" dirty="0">
                <a:solidFill>
                  <a:schemeClr val="tx1"/>
                </a:solidFill>
                <a:latin typeface="Times New Roman" panose="02020603050405020304" pitchFamily="18" charset="0"/>
                <a:cs typeface="Times New Roman" panose="02020603050405020304" pitchFamily="18" charset="0"/>
              </a:rPr>
              <a:t> of publication</a:t>
            </a:r>
          </a:p>
          <a:p>
            <a:pPr marL="0" indent="0">
              <a:spcAft>
                <a:spcPts val="1200"/>
              </a:spcAft>
              <a:buNone/>
            </a:pPr>
            <a:r>
              <a:rPr lang="en-US" sz="2700" dirty="0">
                <a:latin typeface="Times New Roman" panose="02020603050405020304" pitchFamily="18" charset="0"/>
                <a:cs typeface="Times New Roman" panose="02020603050405020304" pitchFamily="18" charset="0"/>
              </a:rPr>
              <a:t>There are </a:t>
            </a:r>
            <a:r>
              <a:rPr lang="en-US" sz="2700" b="1" dirty="0">
                <a:latin typeface="Times New Roman" panose="02020603050405020304" pitchFamily="18" charset="0"/>
                <a:cs typeface="Times New Roman" panose="02020603050405020304" pitchFamily="18" charset="0"/>
              </a:rPr>
              <a:t>two</a:t>
            </a:r>
            <a:r>
              <a:rPr lang="en-US" sz="2700" dirty="0">
                <a:latin typeface="Times New Roman" panose="02020603050405020304" pitchFamily="18" charset="0"/>
                <a:cs typeface="Times New Roman" panose="02020603050405020304" pitchFamily="18" charset="0"/>
              </a:rPr>
              <a:t> methods:</a:t>
            </a:r>
          </a:p>
          <a:p>
            <a:pPr marL="0" indent="0">
              <a:spcAft>
                <a:spcPts val="1200"/>
              </a:spcAft>
              <a:buNone/>
            </a:pPr>
            <a:r>
              <a:rPr lang="en-US" sz="2800" dirty="0">
                <a:latin typeface="Times New Roman" panose="02020603050405020304" pitchFamily="18" charset="0"/>
                <a:cs typeface="Times New Roman" panose="02020603050405020304" pitchFamily="18" charset="0"/>
              </a:rPr>
              <a:t>1. </a:t>
            </a:r>
            <a:r>
              <a:rPr lang="en-US" sz="2800" u="sng" dirty="0">
                <a:latin typeface="Times New Roman" panose="02020603050405020304" pitchFamily="18" charset="0"/>
                <a:cs typeface="Times New Roman" panose="02020603050405020304" pitchFamily="18" charset="0"/>
              </a:rPr>
              <a:t>Parenthetical </a:t>
            </a:r>
            <a:r>
              <a:rPr lang="en-US" sz="2800" dirty="0">
                <a:latin typeface="Times New Roman" panose="02020603050405020304" pitchFamily="18" charset="0"/>
                <a:cs typeface="Times New Roman" panose="02020603050405020304" pitchFamily="18" charset="0"/>
              </a:rPr>
              <a:t> citation</a:t>
            </a:r>
          </a:p>
          <a:p>
            <a:pPr marL="0" indent="0">
              <a:spcAft>
                <a:spcPts val="1200"/>
              </a:spcAft>
              <a:buNone/>
            </a:pPr>
            <a:r>
              <a:rPr lang="en-US" sz="2800" i="1" dirty="0">
                <a:latin typeface="Times New Roman" panose="02020603050405020304" pitchFamily="18" charset="0"/>
                <a:cs typeface="Times New Roman" panose="02020603050405020304" pitchFamily="18" charset="0"/>
              </a:rPr>
              <a:t>Your sentence mentioning information from the source</a:t>
            </a:r>
            <a:r>
              <a:rPr lang="en-US" sz="2900" i="1" dirty="0">
                <a:latin typeface="Times New Roman" panose="02020603050405020304" pitchFamily="18" charset="0"/>
                <a:cs typeface="Times New Roman" panose="02020603050405020304" pitchFamily="18" charset="0"/>
              </a:rPr>
              <a:t> </a:t>
            </a:r>
            <a:r>
              <a:rPr lang="en-US" sz="2900" dirty="0">
                <a:solidFill>
                  <a:srgbClr val="FF0000"/>
                </a:solidFill>
                <a:latin typeface="Times New Roman" panose="02020603050405020304" pitchFamily="18" charset="0"/>
                <a:cs typeface="Times New Roman" panose="02020603050405020304" pitchFamily="18" charset="0"/>
              </a:rPr>
              <a:t>(Smith, 2017)</a:t>
            </a:r>
            <a:r>
              <a:rPr lang="en-US" sz="2900" dirty="0">
                <a:solidFill>
                  <a:schemeClr val="tx1"/>
                </a:solidFill>
                <a:latin typeface="Times New Roman" panose="02020603050405020304" pitchFamily="18" charset="0"/>
                <a:cs typeface="Times New Roman" panose="02020603050405020304" pitchFamily="18" charset="0"/>
              </a:rPr>
              <a:t>. </a:t>
            </a:r>
          </a:p>
          <a:p>
            <a:pPr marL="0" indent="0">
              <a:spcAft>
                <a:spcPts val="1200"/>
              </a:spcAft>
              <a:buNone/>
            </a:pPr>
            <a:r>
              <a:rPr lang="en-US" sz="2900" b="1" dirty="0">
                <a:solidFill>
                  <a:schemeClr val="tx1"/>
                </a:solidFill>
                <a:latin typeface="Times New Roman" panose="02020603050405020304" pitchFamily="18" charset="0"/>
                <a:cs typeface="Times New Roman" panose="02020603050405020304" pitchFamily="18" charset="0"/>
              </a:rPr>
              <a:t>Or</a:t>
            </a:r>
          </a:p>
          <a:p>
            <a:pPr marL="0" indent="0">
              <a:spcAft>
                <a:spcPts val="1200"/>
              </a:spcAft>
              <a:buNone/>
            </a:pPr>
            <a:r>
              <a:rPr lang="en-US" sz="2900" dirty="0">
                <a:latin typeface="Times New Roman" panose="02020603050405020304" pitchFamily="18" charset="0"/>
                <a:cs typeface="Times New Roman" panose="02020603050405020304" pitchFamily="18" charset="0"/>
              </a:rPr>
              <a:t>2. </a:t>
            </a:r>
            <a:r>
              <a:rPr lang="en-US" sz="2900" u="sng" dirty="0">
                <a:latin typeface="Times New Roman" panose="02020603050405020304" pitchFamily="18" charset="0"/>
                <a:cs typeface="Times New Roman" panose="02020603050405020304" pitchFamily="18" charset="0"/>
              </a:rPr>
              <a:t>Narrative</a:t>
            </a:r>
            <a:r>
              <a:rPr lang="en-US" sz="2900" dirty="0">
                <a:latin typeface="Times New Roman" panose="02020603050405020304" pitchFamily="18" charset="0"/>
                <a:cs typeface="Times New Roman" panose="02020603050405020304" pitchFamily="18" charset="0"/>
              </a:rPr>
              <a:t> citation</a:t>
            </a:r>
          </a:p>
          <a:p>
            <a:pPr marL="0" indent="0">
              <a:spcBef>
                <a:spcPts val="1800"/>
              </a:spcBef>
              <a:spcAft>
                <a:spcPts val="1200"/>
              </a:spcAft>
              <a:buNone/>
            </a:pPr>
            <a:r>
              <a:rPr lang="en-US" sz="2900" dirty="0">
                <a:solidFill>
                  <a:srgbClr val="FF0000"/>
                </a:solidFill>
                <a:latin typeface="Times New Roman" panose="02020603050405020304" pitchFamily="18" charset="0"/>
                <a:cs typeface="Times New Roman" panose="02020603050405020304" pitchFamily="18" charset="0"/>
              </a:rPr>
              <a:t>According to Smith (2017)</a:t>
            </a:r>
            <a:r>
              <a:rPr lang="en-US" sz="2900" dirty="0">
                <a:solidFill>
                  <a:schemeClr val="tx1"/>
                </a:solidFill>
                <a:latin typeface="Times New Roman" panose="02020603050405020304" pitchFamily="18" charset="0"/>
                <a:cs typeface="Times New Roman" panose="02020603050405020304" pitchFamily="18" charset="0"/>
              </a:rPr>
              <a:t>,</a:t>
            </a:r>
            <a:r>
              <a:rPr lang="en-US" sz="2900" dirty="0">
                <a:solidFill>
                  <a:srgbClr val="FF0000"/>
                </a:solidFill>
                <a:latin typeface="Times New Roman" panose="02020603050405020304" pitchFamily="18" charset="0"/>
                <a:cs typeface="Times New Roman" panose="02020603050405020304" pitchFamily="18" charset="0"/>
              </a:rPr>
              <a:t> </a:t>
            </a:r>
            <a:r>
              <a:rPr lang="en-US" sz="2900" i="1" dirty="0">
                <a:latin typeface="Times New Roman" panose="02020603050405020304" pitchFamily="18" charset="0"/>
                <a:cs typeface="Times New Roman" panose="02020603050405020304" pitchFamily="18" charset="0"/>
              </a:rPr>
              <a:t>the rest of your sentence mentioning information from the source</a:t>
            </a:r>
            <a:r>
              <a:rPr lang="en-US" sz="29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026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AF024-F362-8540-B06D-187BC6BE3AC0}"/>
              </a:ext>
            </a:extLst>
          </p:cNvPr>
          <p:cNvSpPr>
            <a:spLocks noGrp="1"/>
          </p:cNvSpPr>
          <p:nvPr>
            <p:ph type="title"/>
          </p:nvPr>
        </p:nvSpPr>
        <p:spPr/>
        <p:txBody>
          <a:bodyPr/>
          <a:lstStyle/>
          <a:p>
            <a:r>
              <a:rPr lang="en-US" dirty="0"/>
              <a:t>Source material (original words)</a:t>
            </a:r>
          </a:p>
        </p:txBody>
      </p:sp>
      <p:sp>
        <p:nvSpPr>
          <p:cNvPr id="3" name="Content Placeholder 2">
            <a:extLst>
              <a:ext uri="{FF2B5EF4-FFF2-40B4-BE49-F238E27FC236}">
                <a16:creationId xmlns:a16="http://schemas.microsoft.com/office/drawing/2014/main" id="{84C3370A-E07E-404C-B5AF-877FE1F355EF}"/>
              </a:ext>
            </a:extLst>
          </p:cNvPr>
          <p:cNvSpPr>
            <a:spLocks noGrp="1"/>
          </p:cNvSpPr>
          <p:nvPr>
            <p:ph idx="1"/>
          </p:nvPr>
        </p:nvSpPr>
        <p:spPr/>
        <p:txBody>
          <a:bodyPr>
            <a:normAutofit lnSpcReduction="10000"/>
          </a:bodyPr>
          <a:lstStyle/>
          <a:p>
            <a:pPr marL="0" indent="0">
              <a:spcAft>
                <a:spcPts val="600"/>
              </a:spcAft>
              <a:buNone/>
            </a:pPr>
            <a:r>
              <a:rPr lang="en-US" sz="2400" b="1" dirty="0">
                <a:latin typeface="Times New Roman" panose="02020603050405020304" pitchFamily="18" charset="0"/>
                <a:cs typeface="Times New Roman" panose="02020603050405020304" pitchFamily="18" charset="0"/>
              </a:rPr>
              <a:t>Journal article</a:t>
            </a:r>
          </a:p>
          <a:p>
            <a:pPr marL="0" indent="0">
              <a:buNone/>
            </a:pPr>
            <a:r>
              <a:rPr lang="en-US" sz="2400" b="1" dirty="0">
                <a:latin typeface="Times New Roman" panose="02020603050405020304" pitchFamily="18" charset="0"/>
                <a:cs typeface="Times New Roman" panose="02020603050405020304" pitchFamily="18" charset="0"/>
              </a:rPr>
              <a:t>Title:</a:t>
            </a:r>
            <a:r>
              <a:rPr lang="en-US" sz="2400" dirty="0">
                <a:latin typeface="Times New Roman" panose="02020603050405020304" pitchFamily="18" charset="0"/>
                <a:cs typeface="Times New Roman" panose="02020603050405020304" pitchFamily="18" charset="0"/>
              </a:rPr>
              <a:t> </a:t>
            </a:r>
            <a:r>
              <a:rPr lang="en-CA" sz="2400" dirty="0">
                <a:latin typeface="Times New Roman" panose="02020603050405020304" pitchFamily="18" charset="0"/>
                <a:cs typeface="Times New Roman" panose="02020603050405020304" pitchFamily="18" charset="0"/>
              </a:rPr>
              <a:t>The effect of dynamic pricing on holiday purchase intentions: moderated mediation role of perceived risk </a:t>
            </a:r>
          </a:p>
          <a:p>
            <a:pPr marL="0" indent="0">
              <a:buNone/>
            </a:pPr>
            <a:r>
              <a:rPr lang="en-US" sz="2400" b="1" dirty="0">
                <a:latin typeface="Times New Roman" panose="02020603050405020304" pitchFamily="18" charset="0"/>
                <a:cs typeface="Times New Roman" panose="02020603050405020304" pitchFamily="18" charset="0"/>
              </a:rPr>
              <a:t>Author: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Edin</a:t>
            </a:r>
            <a:r>
              <a:rPr lang="en-US" sz="2400" dirty="0">
                <a:latin typeface="Times New Roman" panose="02020603050405020304" pitchFamily="18" charset="0"/>
                <a:cs typeface="Times New Roman" panose="02020603050405020304" pitchFamily="18" charset="0"/>
              </a:rPr>
              <a:t> G. </a:t>
            </a:r>
            <a:r>
              <a:rPr lang="en-US" sz="2400" dirty="0" err="1">
                <a:latin typeface="Times New Roman" panose="02020603050405020304" pitchFamily="18" charset="0"/>
                <a:cs typeface="Times New Roman" panose="02020603050405020304" pitchFamily="18" charset="0"/>
              </a:rPr>
              <a:t>Sozer</a:t>
            </a:r>
            <a:r>
              <a:rPr lang="en-US" sz="2400" dirty="0">
                <a:latin typeface="Times New Roman" panose="02020603050405020304" pitchFamily="18" charset="0"/>
                <a:cs typeface="Times New Roman" panose="02020603050405020304" pitchFamily="18" charset="0"/>
              </a:rPr>
              <a:t> </a:t>
            </a:r>
          </a:p>
          <a:p>
            <a:pPr marL="0" indent="0">
              <a:buNone/>
            </a:pPr>
            <a:r>
              <a:rPr lang="en-US" sz="2400" b="1" dirty="0">
                <a:latin typeface="Times New Roman" panose="02020603050405020304" pitchFamily="18" charset="0"/>
                <a:cs typeface="Times New Roman" panose="02020603050405020304" pitchFamily="18" charset="0"/>
              </a:rPr>
              <a:t>Year</a:t>
            </a:r>
            <a:r>
              <a:rPr lang="en-US" sz="2400" dirty="0">
                <a:latin typeface="Times New Roman" panose="02020603050405020304" pitchFamily="18" charset="0"/>
                <a:cs typeface="Times New Roman" panose="02020603050405020304" pitchFamily="18" charset="0"/>
              </a:rPr>
              <a:t>: 2019</a:t>
            </a:r>
          </a:p>
          <a:p>
            <a:pPr marL="0" indent="0">
              <a:buNone/>
            </a:pPr>
            <a:r>
              <a:rPr lang="en-US" sz="2400" dirty="0">
                <a:latin typeface="Times New Roman" panose="02020603050405020304" pitchFamily="18" charset="0"/>
                <a:cs typeface="Times New Roman" panose="02020603050405020304" pitchFamily="18" charset="0"/>
              </a:rPr>
              <a:t>----------</a:t>
            </a:r>
          </a:p>
          <a:p>
            <a:pPr marL="0" indent="0">
              <a:buNone/>
            </a:pPr>
            <a:r>
              <a:rPr lang="en-US" sz="2400" b="1" dirty="0">
                <a:latin typeface="Times New Roman" panose="02020603050405020304" pitchFamily="18" charset="0"/>
                <a:cs typeface="Times New Roman" panose="02020603050405020304" pitchFamily="18" charset="0"/>
              </a:rPr>
              <a:t>Passage from page 63 of this article:</a:t>
            </a:r>
          </a:p>
          <a:p>
            <a:pPr marL="0" indent="0">
              <a:lnSpc>
                <a:spcPct val="150000"/>
              </a:lnSpc>
              <a:spcBef>
                <a:spcPts val="600"/>
              </a:spcBef>
              <a:buNone/>
            </a:pPr>
            <a:r>
              <a:rPr lang="en-CA" sz="2400" dirty="0">
                <a:latin typeface="Times New Roman" panose="02020603050405020304" pitchFamily="18" charset="0"/>
                <a:cs typeface="Times New Roman" panose="02020603050405020304" pitchFamily="18" charset="0"/>
              </a:rPr>
              <a:t>“Previous research conducted on the effect of discounted prices on purchase intentions and sales confirm the significant and positive effects in different contexts and situations.”</a:t>
            </a:r>
            <a:endParaRPr lang="en-US" sz="2400" dirty="0">
              <a:latin typeface="Times New Roman" panose="02020603050405020304" pitchFamily="18" charset="0"/>
              <a:cs typeface="Times New Roman" panose="02020603050405020304" pitchFamily="18" charset="0"/>
            </a:endParaRPr>
          </a:p>
        </p:txBody>
      </p:sp>
      <p:sp>
        <p:nvSpPr>
          <p:cNvPr id="4" name="Right Arrow 3"/>
          <p:cNvSpPr/>
          <p:nvPr/>
        </p:nvSpPr>
        <p:spPr>
          <a:xfrm rot="948220">
            <a:off x="2083246" y="4363442"/>
            <a:ext cx="1425714" cy="387893"/>
          </a:xfrm>
          <a:prstGeom prst="rightArrow">
            <a:avLst>
              <a:gd name="adj1" fmla="val 100000"/>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45336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E9922-E136-F042-9E85-84213CBBB0C0}"/>
              </a:ext>
            </a:extLst>
          </p:cNvPr>
          <p:cNvSpPr>
            <a:spLocks noGrp="1"/>
          </p:cNvSpPr>
          <p:nvPr>
            <p:ph type="title"/>
          </p:nvPr>
        </p:nvSpPr>
        <p:spPr/>
        <p:txBody>
          <a:bodyPr/>
          <a:lstStyle/>
          <a:p>
            <a:r>
              <a:rPr lang="en-US" dirty="0"/>
              <a:t>Method 1 </a:t>
            </a:r>
            <a:br>
              <a:rPr lang="en-US" dirty="0"/>
            </a:br>
            <a:br>
              <a:rPr lang="en-US" dirty="0"/>
            </a:br>
            <a:r>
              <a:rPr lang="en-US" b="1" dirty="0"/>
              <a:t>Parenthetical</a:t>
            </a:r>
            <a:r>
              <a:rPr lang="en-US" dirty="0"/>
              <a:t> citation</a:t>
            </a:r>
            <a:br>
              <a:rPr lang="en-US" dirty="0"/>
            </a:br>
            <a:endParaRPr lang="en-US" dirty="0"/>
          </a:p>
        </p:txBody>
      </p:sp>
      <p:sp>
        <p:nvSpPr>
          <p:cNvPr id="3" name="Content Placeholder 2">
            <a:extLst>
              <a:ext uri="{FF2B5EF4-FFF2-40B4-BE49-F238E27FC236}">
                <a16:creationId xmlns:a16="http://schemas.microsoft.com/office/drawing/2014/main" id="{4594E039-9AEC-EB4D-A8B8-CA5D30341A4A}"/>
              </a:ext>
            </a:extLst>
          </p:cNvPr>
          <p:cNvSpPr>
            <a:spLocks noGrp="1"/>
          </p:cNvSpPr>
          <p:nvPr>
            <p:ph idx="1"/>
          </p:nvPr>
        </p:nvSpPr>
        <p:spPr>
          <a:xfrm>
            <a:off x="3744312" y="-139770"/>
            <a:ext cx="7861738" cy="5168398"/>
          </a:xfrm>
        </p:spPr>
        <p:txBody>
          <a:bodyPr>
            <a:normAutofit fontScale="92500"/>
          </a:bodyPr>
          <a:lstStyle/>
          <a:p>
            <a:pPr marL="0" indent="0">
              <a:lnSpc>
                <a:spcPct val="150000"/>
              </a:lnSpc>
              <a:buNone/>
            </a:pPr>
            <a:endParaRPr lang="en-CA" sz="2800" dirty="0">
              <a:solidFill>
                <a:schemeClr val="tx1"/>
              </a:solidFill>
            </a:endParaRPr>
          </a:p>
          <a:p>
            <a:pPr marL="0" indent="0">
              <a:lnSpc>
                <a:spcPct val="150000"/>
              </a:lnSpc>
              <a:buNone/>
            </a:pPr>
            <a:r>
              <a:rPr lang="en-CA" sz="4000" dirty="0">
                <a:solidFill>
                  <a:schemeClr val="tx1"/>
                </a:solidFill>
              </a:rPr>
              <a:t>Research has shown that discount pricing significantly increases both consumers’ intentions to buy and actual sales and that this increase holds true in varying contexts </a:t>
            </a:r>
            <a:r>
              <a:rPr lang="en-CA" sz="4000" dirty="0">
                <a:solidFill>
                  <a:srgbClr val="FF0000"/>
                </a:solidFill>
              </a:rPr>
              <a:t>(</a:t>
            </a:r>
            <a:r>
              <a:rPr lang="en-CA" sz="4000" dirty="0" err="1">
                <a:solidFill>
                  <a:srgbClr val="FF0000"/>
                </a:solidFill>
              </a:rPr>
              <a:t>Sozer</a:t>
            </a:r>
            <a:r>
              <a:rPr lang="en-CA" sz="4000" dirty="0">
                <a:solidFill>
                  <a:srgbClr val="FF0000"/>
                </a:solidFill>
              </a:rPr>
              <a:t>, 2019)</a:t>
            </a:r>
            <a:r>
              <a:rPr lang="en-CA" sz="4000" dirty="0">
                <a:solidFill>
                  <a:schemeClr val="tx1"/>
                </a:solidFill>
              </a:rPr>
              <a:t>.</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744312" y="5111806"/>
            <a:ext cx="3773783" cy="1569660"/>
          </a:xfrm>
          <a:prstGeom prst="rect">
            <a:avLst/>
          </a:prstGeom>
          <a:noFill/>
          <a:ln>
            <a:solidFill>
              <a:schemeClr val="accent1"/>
            </a:solidFill>
          </a:ln>
        </p:spPr>
        <p:txBody>
          <a:bodyPr wrap="square" rtlCol="0">
            <a:spAutoFit/>
          </a:bodyPr>
          <a:lstStyle/>
          <a:p>
            <a:r>
              <a:rPr lang="en-US" sz="2400" b="1" dirty="0"/>
              <a:t>Author’s </a:t>
            </a:r>
            <a:r>
              <a:rPr lang="en-US" sz="2400" b="1" u="sng" dirty="0"/>
              <a:t>LAST</a:t>
            </a:r>
            <a:r>
              <a:rPr lang="en-US" sz="2400" b="1" dirty="0"/>
              <a:t> name at the </a:t>
            </a:r>
            <a:r>
              <a:rPr lang="en-US" sz="2400" b="1" u="sng" dirty="0"/>
              <a:t>end</a:t>
            </a:r>
            <a:r>
              <a:rPr lang="en-US" sz="2400" b="1" dirty="0"/>
              <a:t> of the sentence, followed by a comma + YEAR of publication</a:t>
            </a:r>
            <a:endParaRPr lang="en-CA" sz="2400" dirty="0"/>
          </a:p>
        </p:txBody>
      </p:sp>
      <p:sp>
        <p:nvSpPr>
          <p:cNvPr id="7" name="Right Arrow 6"/>
          <p:cNvSpPr/>
          <p:nvPr/>
        </p:nvSpPr>
        <p:spPr>
          <a:xfrm rot="19344317">
            <a:off x="7516265" y="5022628"/>
            <a:ext cx="1441447"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ight Arrow 6">
            <a:extLst>
              <a:ext uri="{FF2B5EF4-FFF2-40B4-BE49-F238E27FC236}">
                <a16:creationId xmlns:a16="http://schemas.microsoft.com/office/drawing/2014/main" id="{B54A9CD6-D6B1-4E43-BF39-CAC58B5FF18A}"/>
              </a:ext>
            </a:extLst>
          </p:cNvPr>
          <p:cNvSpPr/>
          <p:nvPr/>
        </p:nvSpPr>
        <p:spPr>
          <a:xfrm rot="17706586">
            <a:off x="10486974" y="4942133"/>
            <a:ext cx="807265" cy="48879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1D57DE1F-16FB-4C90-A96F-05598BD06A3C}"/>
              </a:ext>
            </a:extLst>
          </p:cNvPr>
          <p:cNvSpPr txBox="1"/>
          <p:nvPr/>
        </p:nvSpPr>
        <p:spPr>
          <a:xfrm>
            <a:off x="8811849" y="5627093"/>
            <a:ext cx="2794201" cy="830997"/>
          </a:xfrm>
          <a:prstGeom prst="rect">
            <a:avLst/>
          </a:prstGeom>
          <a:noFill/>
          <a:ln>
            <a:solidFill>
              <a:schemeClr val="accent1"/>
            </a:solidFill>
          </a:ln>
        </p:spPr>
        <p:txBody>
          <a:bodyPr wrap="square" rtlCol="0">
            <a:spAutoFit/>
          </a:bodyPr>
          <a:lstStyle/>
          <a:p>
            <a:r>
              <a:rPr lang="en-US" sz="2400" b="1" dirty="0"/>
              <a:t>Period goes </a:t>
            </a:r>
            <a:r>
              <a:rPr lang="en-US" sz="2400" b="1" u="sng" dirty="0"/>
              <a:t>outside</a:t>
            </a:r>
            <a:r>
              <a:rPr lang="en-US" sz="2400" b="1" dirty="0"/>
              <a:t> the brackets</a:t>
            </a:r>
            <a:endParaRPr lang="en-CA" sz="2400" dirty="0"/>
          </a:p>
        </p:txBody>
      </p:sp>
    </p:spTree>
    <p:extLst>
      <p:ext uri="{BB962C8B-B14F-4D97-AF65-F5344CB8AC3E}">
        <p14:creationId xmlns:p14="http://schemas.microsoft.com/office/powerpoint/2010/main" val="4005449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053B8-694C-E655-C7E0-C0D693B170C9}"/>
              </a:ext>
            </a:extLst>
          </p:cNvPr>
          <p:cNvSpPr>
            <a:spLocks noGrp="1"/>
          </p:cNvSpPr>
          <p:nvPr>
            <p:ph type="title"/>
          </p:nvPr>
        </p:nvSpPr>
        <p:spPr/>
        <p:txBody>
          <a:bodyPr/>
          <a:lstStyle/>
          <a:p>
            <a:r>
              <a:rPr lang="en-US" dirty="0"/>
              <a:t>Note: the information is paraphrased</a:t>
            </a:r>
            <a:endParaRPr lang="en-CA" dirty="0"/>
          </a:p>
        </p:txBody>
      </p:sp>
      <p:sp>
        <p:nvSpPr>
          <p:cNvPr id="3" name="TextBox 2">
            <a:extLst>
              <a:ext uri="{FF2B5EF4-FFF2-40B4-BE49-F238E27FC236}">
                <a16:creationId xmlns:a16="http://schemas.microsoft.com/office/drawing/2014/main" id="{DA1F9E7A-7433-6BD1-D4F2-EE56E96B6D66}"/>
              </a:ext>
            </a:extLst>
          </p:cNvPr>
          <p:cNvSpPr txBox="1"/>
          <p:nvPr/>
        </p:nvSpPr>
        <p:spPr>
          <a:xfrm>
            <a:off x="3731220" y="796328"/>
            <a:ext cx="2044740" cy="369332"/>
          </a:xfrm>
          <a:prstGeom prst="rect">
            <a:avLst/>
          </a:prstGeom>
          <a:noFill/>
          <a:ln>
            <a:solidFill>
              <a:schemeClr val="accent1"/>
            </a:solidFill>
          </a:ln>
        </p:spPr>
        <p:txBody>
          <a:bodyPr wrap="square" rtlCol="0">
            <a:spAutoFit/>
          </a:bodyPr>
          <a:lstStyle/>
          <a:p>
            <a:r>
              <a:rPr lang="en-US" b="1" dirty="0"/>
              <a:t>Original sentence</a:t>
            </a:r>
            <a:endParaRPr lang="en-CA" dirty="0"/>
          </a:p>
        </p:txBody>
      </p:sp>
      <p:sp>
        <p:nvSpPr>
          <p:cNvPr id="5" name="TextBox 4">
            <a:extLst>
              <a:ext uri="{FF2B5EF4-FFF2-40B4-BE49-F238E27FC236}">
                <a16:creationId xmlns:a16="http://schemas.microsoft.com/office/drawing/2014/main" id="{8922C447-882F-8CCA-ADE6-75AFDD7D77CD}"/>
              </a:ext>
            </a:extLst>
          </p:cNvPr>
          <p:cNvSpPr txBox="1"/>
          <p:nvPr/>
        </p:nvSpPr>
        <p:spPr>
          <a:xfrm>
            <a:off x="3661575" y="1411453"/>
            <a:ext cx="6098650" cy="1295868"/>
          </a:xfrm>
          <a:prstGeom prst="rect">
            <a:avLst/>
          </a:prstGeom>
          <a:noFill/>
        </p:spPr>
        <p:txBody>
          <a:bodyPr wrap="square">
            <a:spAutoFit/>
          </a:bodyPr>
          <a:lstStyle/>
          <a:p>
            <a:pPr marL="0" indent="0">
              <a:lnSpc>
                <a:spcPct val="150000"/>
              </a:lnSpc>
              <a:buNone/>
            </a:pPr>
            <a:r>
              <a:rPr lang="en-CA" sz="1800" dirty="0">
                <a:latin typeface="+mj-lt"/>
                <a:cs typeface="Times New Roman" panose="02020603050405020304" pitchFamily="18" charset="0"/>
              </a:rPr>
              <a:t>“Previous research conducted on the effect of discounted prices on purchase intentions and sales confirm the significant and positive effects in different contexts and situations.”</a:t>
            </a:r>
          </a:p>
        </p:txBody>
      </p:sp>
      <p:sp>
        <p:nvSpPr>
          <p:cNvPr id="6" name="TextBox 5">
            <a:extLst>
              <a:ext uri="{FF2B5EF4-FFF2-40B4-BE49-F238E27FC236}">
                <a16:creationId xmlns:a16="http://schemas.microsoft.com/office/drawing/2014/main" id="{D6DDEDBC-6AE3-8D12-8CFE-64E67DEF52C6}"/>
              </a:ext>
            </a:extLst>
          </p:cNvPr>
          <p:cNvSpPr txBox="1"/>
          <p:nvPr/>
        </p:nvSpPr>
        <p:spPr>
          <a:xfrm>
            <a:off x="3744312" y="3055096"/>
            <a:ext cx="5593652" cy="369332"/>
          </a:xfrm>
          <a:prstGeom prst="rect">
            <a:avLst/>
          </a:prstGeom>
          <a:noFill/>
          <a:ln>
            <a:solidFill>
              <a:schemeClr val="accent1"/>
            </a:solidFill>
          </a:ln>
        </p:spPr>
        <p:txBody>
          <a:bodyPr wrap="square" rtlCol="0">
            <a:spAutoFit/>
          </a:bodyPr>
          <a:lstStyle/>
          <a:p>
            <a:r>
              <a:rPr lang="en-US" b="1" dirty="0"/>
              <a:t>Paraphrased sentence = Same idea </a:t>
            </a:r>
            <a:r>
              <a:rPr lang="en-US" b="1" u="sng" dirty="0"/>
              <a:t>in own words</a:t>
            </a:r>
            <a:endParaRPr lang="en-CA" b="1" u="sng" dirty="0"/>
          </a:p>
        </p:txBody>
      </p:sp>
      <p:sp>
        <p:nvSpPr>
          <p:cNvPr id="8" name="TextBox 7">
            <a:extLst>
              <a:ext uri="{FF2B5EF4-FFF2-40B4-BE49-F238E27FC236}">
                <a16:creationId xmlns:a16="http://schemas.microsoft.com/office/drawing/2014/main" id="{587E9F27-B116-E341-A195-FD266776FE15}"/>
              </a:ext>
            </a:extLst>
          </p:cNvPr>
          <p:cNvSpPr txBox="1"/>
          <p:nvPr/>
        </p:nvSpPr>
        <p:spPr>
          <a:xfrm>
            <a:off x="3661575" y="3669346"/>
            <a:ext cx="6098650" cy="1709892"/>
          </a:xfrm>
          <a:prstGeom prst="rect">
            <a:avLst/>
          </a:prstGeom>
          <a:noFill/>
        </p:spPr>
        <p:txBody>
          <a:bodyPr wrap="square">
            <a:spAutoFit/>
          </a:bodyPr>
          <a:lstStyle/>
          <a:p>
            <a:pPr marL="0" indent="0">
              <a:lnSpc>
                <a:spcPct val="150000"/>
              </a:lnSpc>
              <a:buNone/>
            </a:pPr>
            <a:r>
              <a:rPr lang="en-CA" sz="1800" dirty="0">
                <a:solidFill>
                  <a:schemeClr val="tx1"/>
                </a:solidFill>
              </a:rPr>
              <a:t>Research has shown that discount pricing significantly increases both consumers’ intentions to buy and actual sales and that this increase holds true in varying contexts (</a:t>
            </a:r>
            <a:r>
              <a:rPr lang="en-CA" sz="1800" dirty="0" err="1">
                <a:solidFill>
                  <a:schemeClr val="tx1"/>
                </a:solidFill>
              </a:rPr>
              <a:t>Sozer</a:t>
            </a:r>
            <a:r>
              <a:rPr lang="en-CA" sz="1800" dirty="0">
                <a:solidFill>
                  <a:schemeClr val="tx1"/>
                </a:solidFill>
              </a:rPr>
              <a:t>, 2019).</a:t>
            </a: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483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F1A5-D857-C949-9F2B-62F7B418E069}"/>
              </a:ext>
            </a:extLst>
          </p:cNvPr>
          <p:cNvSpPr>
            <a:spLocks noGrp="1"/>
          </p:cNvSpPr>
          <p:nvPr>
            <p:ph type="title"/>
          </p:nvPr>
        </p:nvSpPr>
        <p:spPr/>
        <p:txBody>
          <a:bodyPr/>
          <a:lstStyle/>
          <a:p>
            <a:r>
              <a:rPr lang="en-US" dirty="0"/>
              <a:t>More on Method 1</a:t>
            </a:r>
            <a:br>
              <a:rPr lang="en-US" dirty="0"/>
            </a:br>
            <a:br>
              <a:rPr lang="en-US" dirty="0"/>
            </a:br>
            <a:r>
              <a:rPr lang="en-US" dirty="0"/>
              <a:t>Parenthetical</a:t>
            </a:r>
            <a:br>
              <a:rPr lang="en-US" dirty="0"/>
            </a:br>
            <a:r>
              <a:rPr lang="en-US" dirty="0"/>
              <a:t>Citation with </a:t>
            </a:r>
            <a:r>
              <a:rPr lang="en-US" u="sng" dirty="0"/>
              <a:t>Quotation</a:t>
            </a:r>
          </a:p>
        </p:txBody>
      </p:sp>
      <p:sp>
        <p:nvSpPr>
          <p:cNvPr id="3" name="Content Placeholder 2">
            <a:extLst>
              <a:ext uri="{FF2B5EF4-FFF2-40B4-BE49-F238E27FC236}">
                <a16:creationId xmlns:a16="http://schemas.microsoft.com/office/drawing/2014/main" id="{154B0FBD-5CD0-8242-A586-3E43FE654E79}"/>
              </a:ext>
            </a:extLst>
          </p:cNvPr>
          <p:cNvSpPr>
            <a:spLocks noGrp="1"/>
          </p:cNvSpPr>
          <p:nvPr>
            <p:ph idx="1"/>
          </p:nvPr>
        </p:nvSpPr>
        <p:spPr>
          <a:xfrm>
            <a:off x="3814677" y="864108"/>
            <a:ext cx="7648316" cy="5120640"/>
          </a:xfrm>
        </p:spPr>
        <p:txBody>
          <a:bodyPr>
            <a:normAutofit/>
          </a:bodyPr>
          <a:lstStyle/>
          <a:p>
            <a:pPr marL="0" indent="0">
              <a:lnSpc>
                <a:spcPct val="150000"/>
              </a:lnSpc>
              <a:buNone/>
            </a:pPr>
            <a:r>
              <a:rPr lang="en-CA" sz="2800" dirty="0">
                <a:solidFill>
                  <a:schemeClr val="tx1"/>
                </a:solidFill>
                <a:cs typeface="Times New Roman" panose="02020603050405020304" pitchFamily="18" charset="0"/>
              </a:rPr>
              <a:t>Research has shown that discount pricing has </a:t>
            </a:r>
            <a:r>
              <a:rPr lang="en-CA" sz="2800" dirty="0">
                <a:solidFill>
                  <a:srgbClr val="FF0000"/>
                </a:solidFill>
                <a:cs typeface="Times New Roman" panose="02020603050405020304" pitchFamily="18" charset="0"/>
              </a:rPr>
              <a:t>“significant and positive effects” </a:t>
            </a:r>
            <a:r>
              <a:rPr lang="en-CA" sz="2800" dirty="0">
                <a:solidFill>
                  <a:schemeClr val="tx1"/>
                </a:solidFill>
                <a:cs typeface="Times New Roman" panose="02020603050405020304" pitchFamily="18" charset="0"/>
              </a:rPr>
              <a:t>with regards to </a:t>
            </a:r>
            <a:r>
              <a:rPr lang="en-CA" sz="2800" dirty="0">
                <a:solidFill>
                  <a:schemeClr val="tx1"/>
                </a:solidFill>
              </a:rPr>
              <a:t>both consumers’ intentions to buy and actual sales and that these effects hold true in a variety of contexts </a:t>
            </a:r>
            <a:r>
              <a:rPr lang="en-CA" sz="2800" dirty="0">
                <a:solidFill>
                  <a:srgbClr val="FF0000"/>
                </a:solidFill>
              </a:rPr>
              <a:t>(</a:t>
            </a:r>
            <a:r>
              <a:rPr lang="en-CA" sz="2800" dirty="0" err="1">
                <a:solidFill>
                  <a:srgbClr val="FF0000"/>
                </a:solidFill>
              </a:rPr>
              <a:t>Sozer</a:t>
            </a:r>
            <a:r>
              <a:rPr lang="en-CA" sz="2800" dirty="0">
                <a:solidFill>
                  <a:srgbClr val="FF0000"/>
                </a:solidFill>
              </a:rPr>
              <a:t>, 2019, p.63)</a:t>
            </a:r>
            <a:r>
              <a:rPr lang="en-CA" sz="2800" dirty="0">
                <a:solidFill>
                  <a:schemeClr val="tx1"/>
                </a:solidFill>
              </a:rPr>
              <a:t>.</a:t>
            </a:r>
          </a:p>
        </p:txBody>
      </p:sp>
      <p:sp>
        <p:nvSpPr>
          <p:cNvPr id="6" name="TextBox 5"/>
          <p:cNvSpPr txBox="1"/>
          <p:nvPr/>
        </p:nvSpPr>
        <p:spPr>
          <a:xfrm rot="10800000" flipV="1">
            <a:off x="8646823" y="5194262"/>
            <a:ext cx="2918804" cy="1015663"/>
          </a:xfrm>
          <a:prstGeom prst="rect">
            <a:avLst/>
          </a:prstGeom>
          <a:noFill/>
          <a:ln>
            <a:solidFill>
              <a:schemeClr val="accent1"/>
            </a:solidFill>
          </a:ln>
        </p:spPr>
        <p:txBody>
          <a:bodyPr wrap="square" rtlCol="0">
            <a:spAutoFit/>
          </a:bodyPr>
          <a:lstStyle/>
          <a:p>
            <a:r>
              <a:rPr lang="en-US" sz="2000" b="1" dirty="0"/>
              <a:t>AUTHOR’s </a:t>
            </a:r>
            <a:r>
              <a:rPr lang="en-US" sz="2000" b="1" u="sng" dirty="0"/>
              <a:t>LAST</a:t>
            </a:r>
            <a:r>
              <a:rPr lang="en-US" sz="2000" b="1" dirty="0"/>
              <a:t> name, YEAR, and </a:t>
            </a:r>
            <a:r>
              <a:rPr lang="en-US" sz="2000" b="1" u="sng" dirty="0"/>
              <a:t>PAGE NUMBER</a:t>
            </a:r>
            <a:endParaRPr lang="en-CA" sz="2000" u="sng" dirty="0"/>
          </a:p>
        </p:txBody>
      </p:sp>
      <p:sp>
        <p:nvSpPr>
          <p:cNvPr id="7" name="Right Arrow 6"/>
          <p:cNvSpPr/>
          <p:nvPr/>
        </p:nvSpPr>
        <p:spPr>
          <a:xfrm rot="11590689">
            <a:off x="7718638" y="5002177"/>
            <a:ext cx="780585"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3763360" y="777431"/>
            <a:ext cx="7750950" cy="830997"/>
          </a:xfrm>
          <a:prstGeom prst="rect">
            <a:avLst/>
          </a:prstGeom>
          <a:noFill/>
          <a:ln>
            <a:solidFill>
              <a:schemeClr val="accent1"/>
            </a:solidFill>
          </a:ln>
        </p:spPr>
        <p:txBody>
          <a:bodyPr wrap="square" rtlCol="0">
            <a:spAutoFit/>
          </a:bodyPr>
          <a:lstStyle/>
          <a:p>
            <a:r>
              <a:rPr lang="en-US" sz="2400" b="1" dirty="0"/>
              <a:t>Any words that are </a:t>
            </a:r>
            <a:r>
              <a:rPr lang="en-US" sz="2400" b="1" u="sng" dirty="0"/>
              <a:t>exactly the same as the original must be in quotation marks</a:t>
            </a:r>
            <a:r>
              <a:rPr lang="en-US" sz="2400" dirty="0"/>
              <a:t>.</a:t>
            </a:r>
            <a:endParaRPr lang="en-CA" sz="2400" dirty="0"/>
          </a:p>
        </p:txBody>
      </p:sp>
    </p:spTree>
    <p:extLst>
      <p:ext uri="{BB962C8B-B14F-4D97-AF65-F5344CB8AC3E}">
        <p14:creationId xmlns:p14="http://schemas.microsoft.com/office/powerpoint/2010/main" val="2115391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AAB8C-CFBB-B641-9087-2EC7968AFEF0}"/>
              </a:ext>
            </a:extLst>
          </p:cNvPr>
          <p:cNvSpPr>
            <a:spLocks noGrp="1"/>
          </p:cNvSpPr>
          <p:nvPr>
            <p:ph type="title"/>
          </p:nvPr>
        </p:nvSpPr>
        <p:spPr/>
        <p:txBody>
          <a:bodyPr/>
          <a:lstStyle/>
          <a:p>
            <a:r>
              <a:rPr lang="en-US" dirty="0"/>
              <a:t>Method 2 </a:t>
            </a:r>
            <a:br>
              <a:rPr lang="en-US" dirty="0"/>
            </a:br>
            <a:br>
              <a:rPr lang="en-US" dirty="0"/>
            </a:br>
            <a:r>
              <a:rPr lang="en-US" b="1" dirty="0"/>
              <a:t>Narrative</a:t>
            </a:r>
            <a:r>
              <a:rPr lang="en-US" dirty="0"/>
              <a:t> citation</a:t>
            </a:r>
          </a:p>
        </p:txBody>
      </p:sp>
      <p:sp>
        <p:nvSpPr>
          <p:cNvPr id="3" name="Content Placeholder 2">
            <a:extLst>
              <a:ext uri="{FF2B5EF4-FFF2-40B4-BE49-F238E27FC236}">
                <a16:creationId xmlns:a16="http://schemas.microsoft.com/office/drawing/2014/main" id="{463834E1-B597-C24C-8880-C7A8D5893E9C}"/>
              </a:ext>
            </a:extLst>
          </p:cNvPr>
          <p:cNvSpPr>
            <a:spLocks noGrp="1"/>
          </p:cNvSpPr>
          <p:nvPr>
            <p:ph idx="1"/>
          </p:nvPr>
        </p:nvSpPr>
        <p:spPr>
          <a:xfrm>
            <a:off x="3596313" y="2187018"/>
            <a:ext cx="7315200" cy="3984999"/>
          </a:xfrm>
        </p:spPr>
        <p:txBody>
          <a:bodyPr>
            <a:normAutofit/>
          </a:bodyPr>
          <a:lstStyle/>
          <a:p>
            <a:pPr marL="0" indent="0">
              <a:lnSpc>
                <a:spcPct val="150000"/>
              </a:lnSpc>
              <a:buNone/>
            </a:pPr>
            <a:r>
              <a:rPr lang="en-US" sz="3200" dirty="0">
                <a:solidFill>
                  <a:srgbClr val="FF0000"/>
                </a:solidFill>
                <a:cs typeface="Times New Roman" panose="02020603050405020304" pitchFamily="18" charset="0"/>
              </a:rPr>
              <a:t>According to </a:t>
            </a:r>
            <a:r>
              <a:rPr lang="en-US" sz="3200" dirty="0" err="1">
                <a:solidFill>
                  <a:srgbClr val="FF0000"/>
                </a:solidFill>
                <a:cs typeface="Times New Roman" panose="02020603050405020304" pitchFamily="18" charset="0"/>
              </a:rPr>
              <a:t>Sozer</a:t>
            </a:r>
            <a:r>
              <a:rPr lang="en-US" sz="3200" dirty="0">
                <a:solidFill>
                  <a:srgbClr val="FF0000"/>
                </a:solidFill>
                <a:cs typeface="Times New Roman" panose="02020603050405020304" pitchFamily="18" charset="0"/>
              </a:rPr>
              <a:t> (2019), </a:t>
            </a:r>
            <a:r>
              <a:rPr lang="en-CA" sz="3200" dirty="0">
                <a:solidFill>
                  <a:schemeClr val="tx1"/>
                </a:solidFill>
              </a:rPr>
              <a:t>research has shown that discount pricing significantly  increases both consumers’ intentions to buy and actual sales and that this increase holds true in varying contexts.</a:t>
            </a:r>
            <a:endParaRPr lang="en-US" sz="3200" dirty="0">
              <a:solidFill>
                <a:schemeClr val="tx1"/>
              </a:solidFill>
              <a:cs typeface="Times New Roman" panose="02020603050405020304" pitchFamily="18" charset="0"/>
            </a:endParaRPr>
          </a:p>
        </p:txBody>
      </p:sp>
      <p:sp>
        <p:nvSpPr>
          <p:cNvPr id="5" name="TextBox 4"/>
          <p:cNvSpPr txBox="1"/>
          <p:nvPr/>
        </p:nvSpPr>
        <p:spPr>
          <a:xfrm rot="10800000" flipV="1">
            <a:off x="3596311" y="597730"/>
            <a:ext cx="4097579" cy="830997"/>
          </a:xfrm>
          <a:prstGeom prst="rect">
            <a:avLst/>
          </a:prstGeom>
          <a:noFill/>
          <a:ln>
            <a:solidFill>
              <a:schemeClr val="accent1"/>
            </a:solidFill>
          </a:ln>
        </p:spPr>
        <p:txBody>
          <a:bodyPr wrap="square" rtlCol="0">
            <a:spAutoFit/>
          </a:bodyPr>
          <a:lstStyle/>
          <a:p>
            <a:r>
              <a:rPr lang="en-US" sz="2400" b="1" u="sng" dirty="0"/>
              <a:t>Part</a:t>
            </a:r>
            <a:r>
              <a:rPr lang="en-US" sz="2400" b="1" dirty="0"/>
              <a:t> of your sentence, usually at the beginning</a:t>
            </a:r>
            <a:endParaRPr lang="en-CA" sz="2400" b="1" dirty="0"/>
          </a:p>
        </p:txBody>
      </p:sp>
      <p:sp>
        <p:nvSpPr>
          <p:cNvPr id="6" name="Right Arrow 5"/>
          <p:cNvSpPr/>
          <p:nvPr/>
        </p:nvSpPr>
        <p:spPr>
          <a:xfrm rot="2864360">
            <a:off x="6147517" y="1944701"/>
            <a:ext cx="780585"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ight Arrow 5">
            <a:extLst>
              <a:ext uri="{FF2B5EF4-FFF2-40B4-BE49-F238E27FC236}">
                <a16:creationId xmlns:a16="http://schemas.microsoft.com/office/drawing/2014/main" id="{95D03C38-0995-42FB-808E-40323C634A0B}"/>
              </a:ext>
            </a:extLst>
          </p:cNvPr>
          <p:cNvSpPr/>
          <p:nvPr/>
        </p:nvSpPr>
        <p:spPr>
          <a:xfrm rot="8193734">
            <a:off x="7544061" y="1952211"/>
            <a:ext cx="780585"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B8E935BB-FD27-412F-B954-839E8CABCBB3}"/>
              </a:ext>
            </a:extLst>
          </p:cNvPr>
          <p:cNvSpPr txBox="1"/>
          <p:nvPr/>
        </p:nvSpPr>
        <p:spPr>
          <a:xfrm rot="10800000" flipV="1">
            <a:off x="7934353" y="597731"/>
            <a:ext cx="3733015" cy="830997"/>
          </a:xfrm>
          <a:prstGeom prst="rect">
            <a:avLst/>
          </a:prstGeom>
          <a:noFill/>
          <a:ln>
            <a:solidFill>
              <a:schemeClr val="accent1"/>
            </a:solidFill>
          </a:ln>
        </p:spPr>
        <p:txBody>
          <a:bodyPr wrap="square" rtlCol="0">
            <a:spAutoFit/>
          </a:bodyPr>
          <a:lstStyle/>
          <a:p>
            <a:r>
              <a:rPr lang="en-US" sz="2400" b="1" dirty="0"/>
              <a:t>Author’s last name + year in brackets</a:t>
            </a:r>
            <a:endParaRPr lang="en-CA" sz="2400" b="1" dirty="0"/>
          </a:p>
        </p:txBody>
      </p:sp>
    </p:spTree>
    <p:extLst>
      <p:ext uri="{BB962C8B-B14F-4D97-AF65-F5344CB8AC3E}">
        <p14:creationId xmlns:p14="http://schemas.microsoft.com/office/powerpoint/2010/main" val="2204598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78EF4-BA4A-5F45-9B62-94669B90FAFC}"/>
              </a:ext>
            </a:extLst>
          </p:cNvPr>
          <p:cNvSpPr>
            <a:spLocks noGrp="1"/>
          </p:cNvSpPr>
          <p:nvPr>
            <p:ph type="title"/>
          </p:nvPr>
        </p:nvSpPr>
        <p:spPr/>
        <p:txBody>
          <a:bodyPr/>
          <a:lstStyle/>
          <a:p>
            <a:r>
              <a:rPr lang="en-US" dirty="0"/>
              <a:t>More on Method 2</a:t>
            </a:r>
            <a:br>
              <a:rPr lang="en-US" dirty="0"/>
            </a:br>
            <a:br>
              <a:rPr lang="en-US" dirty="0"/>
            </a:br>
            <a:r>
              <a:rPr lang="en-US" dirty="0"/>
              <a:t>Narrative citation with </a:t>
            </a:r>
            <a:r>
              <a:rPr lang="en-US" u="sng" dirty="0"/>
              <a:t>quotation</a:t>
            </a:r>
          </a:p>
        </p:txBody>
      </p:sp>
      <p:sp>
        <p:nvSpPr>
          <p:cNvPr id="3" name="Content Placeholder 2">
            <a:extLst>
              <a:ext uri="{FF2B5EF4-FFF2-40B4-BE49-F238E27FC236}">
                <a16:creationId xmlns:a16="http://schemas.microsoft.com/office/drawing/2014/main" id="{BD0783CF-B3D1-764C-88CF-A1015169D090}"/>
              </a:ext>
            </a:extLst>
          </p:cNvPr>
          <p:cNvSpPr>
            <a:spLocks noGrp="1"/>
          </p:cNvSpPr>
          <p:nvPr>
            <p:ph idx="1"/>
          </p:nvPr>
        </p:nvSpPr>
        <p:spPr>
          <a:xfrm>
            <a:off x="3846468" y="510893"/>
            <a:ext cx="7315200" cy="5593253"/>
          </a:xfrm>
        </p:spPr>
        <p:txBody>
          <a:bodyPr>
            <a:normAutofit/>
          </a:bodyPr>
          <a:lstStyle/>
          <a:p>
            <a:pPr marL="0" indent="0">
              <a:buNone/>
            </a:pPr>
            <a:r>
              <a:rPr lang="en-US" sz="3200" dirty="0">
                <a:solidFill>
                  <a:srgbClr val="FF0000"/>
                </a:solidFill>
                <a:latin typeface="+mj-lt"/>
                <a:cs typeface="Times New Roman" panose="02020603050405020304" pitchFamily="18" charset="0"/>
              </a:rPr>
              <a:t>According to </a:t>
            </a:r>
            <a:r>
              <a:rPr lang="en-US" sz="3200" dirty="0" err="1">
                <a:solidFill>
                  <a:srgbClr val="FF0000"/>
                </a:solidFill>
                <a:latin typeface="+mj-lt"/>
                <a:cs typeface="Times New Roman" panose="02020603050405020304" pitchFamily="18" charset="0"/>
              </a:rPr>
              <a:t>Sozer</a:t>
            </a:r>
            <a:r>
              <a:rPr lang="en-US" sz="3200" dirty="0">
                <a:solidFill>
                  <a:srgbClr val="FF0000"/>
                </a:solidFill>
                <a:latin typeface="+mj-lt"/>
                <a:cs typeface="Times New Roman" panose="02020603050405020304" pitchFamily="18" charset="0"/>
              </a:rPr>
              <a:t> (2019), </a:t>
            </a:r>
            <a:r>
              <a:rPr lang="en-CA" sz="3200" dirty="0">
                <a:solidFill>
                  <a:schemeClr val="tx1"/>
                </a:solidFill>
                <a:latin typeface="+mj-lt"/>
                <a:cs typeface="Times New Roman" panose="02020603050405020304" pitchFamily="18" charset="0"/>
              </a:rPr>
              <a:t>research has shown that discount pricing has </a:t>
            </a:r>
            <a:r>
              <a:rPr lang="en-CA" sz="3200" dirty="0">
                <a:solidFill>
                  <a:srgbClr val="FF0000"/>
                </a:solidFill>
                <a:latin typeface="+mj-lt"/>
                <a:cs typeface="Times New Roman" panose="02020603050405020304" pitchFamily="18" charset="0"/>
              </a:rPr>
              <a:t>“significant and positive effects” </a:t>
            </a:r>
            <a:r>
              <a:rPr lang="en-CA" sz="3200" dirty="0">
                <a:solidFill>
                  <a:schemeClr val="tx1"/>
                </a:solidFill>
                <a:latin typeface="+mj-lt"/>
                <a:cs typeface="Times New Roman" panose="02020603050405020304" pitchFamily="18" charset="0"/>
              </a:rPr>
              <a:t>with regards to </a:t>
            </a:r>
            <a:r>
              <a:rPr lang="en-CA" sz="3200" dirty="0">
                <a:solidFill>
                  <a:schemeClr val="tx1"/>
                </a:solidFill>
                <a:latin typeface="+mj-lt"/>
              </a:rPr>
              <a:t>both consumers’ intentions to buy and actual sales and that these effects hold true in a variety of contexts </a:t>
            </a:r>
            <a:r>
              <a:rPr lang="en-CA" sz="3200" dirty="0">
                <a:solidFill>
                  <a:srgbClr val="FF0000"/>
                </a:solidFill>
                <a:latin typeface="+mj-lt"/>
              </a:rPr>
              <a:t>(p.63).</a:t>
            </a:r>
            <a:endParaRPr lang="en-US" sz="3200" dirty="0">
              <a:solidFill>
                <a:srgbClr val="FF0000"/>
              </a:solidFill>
              <a:latin typeface="+mj-lt"/>
              <a:cs typeface="Times New Roman" panose="02020603050405020304" pitchFamily="18" charset="0"/>
            </a:endParaRPr>
          </a:p>
          <a:p>
            <a:pPr marL="0" indent="0">
              <a:buNone/>
            </a:pPr>
            <a:endParaRPr lang="en-US" sz="2500" dirty="0"/>
          </a:p>
        </p:txBody>
      </p:sp>
      <p:sp>
        <p:nvSpPr>
          <p:cNvPr id="4" name="TextBox 3"/>
          <p:cNvSpPr txBox="1"/>
          <p:nvPr/>
        </p:nvSpPr>
        <p:spPr>
          <a:xfrm rot="10800000" flipV="1">
            <a:off x="6163337" y="5217519"/>
            <a:ext cx="2281950" cy="830997"/>
          </a:xfrm>
          <a:prstGeom prst="rect">
            <a:avLst/>
          </a:prstGeom>
          <a:noFill/>
          <a:ln>
            <a:solidFill>
              <a:schemeClr val="accent1"/>
            </a:solidFill>
          </a:ln>
        </p:spPr>
        <p:txBody>
          <a:bodyPr wrap="square" rtlCol="0">
            <a:spAutoFit/>
          </a:bodyPr>
          <a:lstStyle/>
          <a:p>
            <a:r>
              <a:rPr lang="en-US" sz="2400" b="1" u="sng" dirty="0"/>
              <a:t>Page number</a:t>
            </a:r>
            <a:r>
              <a:rPr lang="en-US" sz="2400" b="1" dirty="0"/>
              <a:t> of </a:t>
            </a:r>
          </a:p>
          <a:p>
            <a:r>
              <a:rPr lang="en-US" sz="2400" b="1" dirty="0"/>
              <a:t>quotation</a:t>
            </a:r>
            <a:endParaRPr lang="en-CA" sz="2400" b="1" dirty="0"/>
          </a:p>
        </p:txBody>
      </p:sp>
      <p:sp>
        <p:nvSpPr>
          <p:cNvPr id="5" name="Right Arrow 4"/>
          <p:cNvSpPr/>
          <p:nvPr/>
        </p:nvSpPr>
        <p:spPr>
          <a:xfrm rot="20020052">
            <a:off x="8492836" y="4494095"/>
            <a:ext cx="1155260"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C7C70DF0-5AB5-478D-A812-6FE11AB58105}"/>
              </a:ext>
            </a:extLst>
          </p:cNvPr>
          <p:cNvSpPr txBox="1"/>
          <p:nvPr/>
        </p:nvSpPr>
        <p:spPr>
          <a:xfrm>
            <a:off x="3797728" y="276800"/>
            <a:ext cx="7750950" cy="830997"/>
          </a:xfrm>
          <a:prstGeom prst="rect">
            <a:avLst/>
          </a:prstGeom>
          <a:noFill/>
          <a:ln>
            <a:solidFill>
              <a:schemeClr val="accent1"/>
            </a:solidFill>
          </a:ln>
        </p:spPr>
        <p:txBody>
          <a:bodyPr wrap="square" rtlCol="0">
            <a:spAutoFit/>
          </a:bodyPr>
          <a:lstStyle/>
          <a:p>
            <a:r>
              <a:rPr lang="en-US" sz="2400" b="1" dirty="0"/>
              <a:t>Remember</a:t>
            </a:r>
            <a:r>
              <a:rPr lang="en-US" sz="2400" dirty="0"/>
              <a:t>: any words that are exactly the same as the original must be in quotation marks.</a:t>
            </a:r>
            <a:endParaRPr lang="en-CA" sz="2400" dirty="0"/>
          </a:p>
        </p:txBody>
      </p:sp>
      <p:sp>
        <p:nvSpPr>
          <p:cNvPr id="7" name="TextBox 6">
            <a:extLst>
              <a:ext uri="{FF2B5EF4-FFF2-40B4-BE49-F238E27FC236}">
                <a16:creationId xmlns:a16="http://schemas.microsoft.com/office/drawing/2014/main" id="{CA2F8E02-2208-4431-9B46-24E4DC48DDD5}"/>
              </a:ext>
            </a:extLst>
          </p:cNvPr>
          <p:cNvSpPr txBox="1"/>
          <p:nvPr/>
        </p:nvSpPr>
        <p:spPr>
          <a:xfrm>
            <a:off x="8953087" y="5217519"/>
            <a:ext cx="2509240" cy="830997"/>
          </a:xfrm>
          <a:prstGeom prst="rect">
            <a:avLst/>
          </a:prstGeom>
          <a:noFill/>
          <a:ln>
            <a:solidFill>
              <a:schemeClr val="accent1"/>
            </a:solidFill>
          </a:ln>
        </p:spPr>
        <p:txBody>
          <a:bodyPr wrap="square" rtlCol="0">
            <a:spAutoFit/>
          </a:bodyPr>
          <a:lstStyle/>
          <a:p>
            <a:r>
              <a:rPr lang="en-US" sz="2400" b="1" dirty="0"/>
              <a:t>Period goes</a:t>
            </a:r>
          </a:p>
          <a:p>
            <a:r>
              <a:rPr lang="en-US" sz="2400" b="1" dirty="0"/>
              <a:t> </a:t>
            </a:r>
            <a:r>
              <a:rPr lang="en-US" sz="2400" b="1" u="sng" dirty="0"/>
              <a:t>outside </a:t>
            </a:r>
            <a:r>
              <a:rPr lang="en-US" sz="2400" b="1" dirty="0"/>
              <a:t>brackets</a:t>
            </a:r>
            <a:endParaRPr lang="en-CA" sz="2400" b="1" dirty="0"/>
          </a:p>
        </p:txBody>
      </p:sp>
      <p:sp>
        <p:nvSpPr>
          <p:cNvPr id="9" name="Right Arrow 4">
            <a:extLst>
              <a:ext uri="{FF2B5EF4-FFF2-40B4-BE49-F238E27FC236}">
                <a16:creationId xmlns:a16="http://schemas.microsoft.com/office/drawing/2014/main" id="{E608648F-C5B4-469F-A391-37F7FB5C612F}"/>
              </a:ext>
            </a:extLst>
          </p:cNvPr>
          <p:cNvSpPr/>
          <p:nvPr/>
        </p:nvSpPr>
        <p:spPr>
          <a:xfrm rot="15895072">
            <a:off x="10139705" y="4487991"/>
            <a:ext cx="700153"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78018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8E150-574B-4E8D-A3BF-A736018F0BCC}"/>
              </a:ext>
            </a:extLst>
          </p:cNvPr>
          <p:cNvSpPr>
            <a:spLocks noGrp="1"/>
          </p:cNvSpPr>
          <p:nvPr>
            <p:ph type="title"/>
          </p:nvPr>
        </p:nvSpPr>
        <p:spPr/>
        <p:txBody>
          <a:bodyPr>
            <a:normAutofit/>
          </a:bodyPr>
          <a:lstStyle/>
          <a:p>
            <a:r>
              <a:rPr lang="en-US" dirty="0"/>
              <a:t>Reporting verbs</a:t>
            </a:r>
          </a:p>
        </p:txBody>
      </p:sp>
      <p:sp>
        <p:nvSpPr>
          <p:cNvPr id="3" name="Content Placeholder 2">
            <a:extLst>
              <a:ext uri="{FF2B5EF4-FFF2-40B4-BE49-F238E27FC236}">
                <a16:creationId xmlns:a16="http://schemas.microsoft.com/office/drawing/2014/main" id="{55B9FA39-08B7-423D-8AF7-372707D8B26F}"/>
              </a:ext>
            </a:extLst>
          </p:cNvPr>
          <p:cNvSpPr>
            <a:spLocks noGrp="1"/>
          </p:cNvSpPr>
          <p:nvPr>
            <p:ph idx="1"/>
          </p:nvPr>
        </p:nvSpPr>
        <p:spPr/>
        <p:txBody>
          <a:bodyPr/>
          <a:lstStyle/>
          <a:p>
            <a:r>
              <a:rPr lang="en-US" sz="4000" dirty="0">
                <a:hlinkClick r:id="rId2"/>
              </a:rPr>
              <a:t>https://www.eapfoundation.com/writing/references/reporting/</a:t>
            </a:r>
            <a:r>
              <a:rPr lang="en-US" sz="4000" dirty="0"/>
              <a:t> </a:t>
            </a:r>
          </a:p>
          <a:p>
            <a:pPr lvl="1"/>
            <a:r>
              <a:rPr lang="en-US" sz="4000" dirty="0"/>
              <a:t>Introduction</a:t>
            </a:r>
          </a:p>
          <a:p>
            <a:pPr lvl="1"/>
            <a:r>
              <a:rPr lang="en-US" sz="4000" dirty="0"/>
              <a:t>Podcast</a:t>
            </a:r>
          </a:p>
          <a:p>
            <a:pPr lvl="1"/>
            <a:r>
              <a:rPr lang="en-US" sz="4000" dirty="0"/>
              <a:t>YouTube video</a:t>
            </a:r>
          </a:p>
          <a:p>
            <a:pPr lvl="1"/>
            <a:r>
              <a:rPr lang="en-US" sz="4000" dirty="0"/>
              <a:t>Comprehensive list</a:t>
            </a:r>
          </a:p>
          <a:p>
            <a:pPr marL="502920" lvl="1" indent="0">
              <a:buNone/>
            </a:pPr>
            <a:endParaRPr lang="en-US" dirty="0"/>
          </a:p>
        </p:txBody>
      </p:sp>
    </p:spTree>
    <p:extLst>
      <p:ext uri="{BB962C8B-B14F-4D97-AF65-F5344CB8AC3E}">
        <p14:creationId xmlns:p14="http://schemas.microsoft.com/office/powerpoint/2010/main" val="4143393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70737-670C-06B4-F6FC-65D6A94BE712}"/>
              </a:ext>
            </a:extLst>
          </p:cNvPr>
          <p:cNvSpPr>
            <a:spLocks noGrp="1"/>
          </p:cNvSpPr>
          <p:nvPr>
            <p:ph type="title"/>
          </p:nvPr>
        </p:nvSpPr>
        <p:spPr>
          <a:xfrm>
            <a:off x="40810" y="1518081"/>
            <a:ext cx="4065973" cy="2108447"/>
          </a:xfrm>
        </p:spPr>
        <p:txBody>
          <a:bodyPr/>
          <a:lstStyle/>
          <a:p>
            <a:r>
              <a:rPr lang="en-US" dirty="0"/>
              <a:t>What do you know?</a:t>
            </a:r>
            <a:endParaRPr lang="en-CA" dirty="0"/>
          </a:p>
        </p:txBody>
      </p:sp>
      <p:sp>
        <p:nvSpPr>
          <p:cNvPr id="6" name="Text Placeholder 5">
            <a:extLst>
              <a:ext uri="{FF2B5EF4-FFF2-40B4-BE49-F238E27FC236}">
                <a16:creationId xmlns:a16="http://schemas.microsoft.com/office/drawing/2014/main" id="{9B61941D-CA88-A173-5A66-BAA9D9E6BA62}"/>
              </a:ext>
            </a:extLst>
          </p:cNvPr>
          <p:cNvSpPr>
            <a:spLocks noGrp="1"/>
          </p:cNvSpPr>
          <p:nvPr>
            <p:ph type="body" sz="quarter" idx="15"/>
          </p:nvPr>
        </p:nvSpPr>
        <p:spPr>
          <a:xfrm>
            <a:off x="4291884" y="1833762"/>
            <a:ext cx="7389576" cy="856275"/>
          </a:xfrm>
        </p:spPr>
        <p:txBody>
          <a:bodyPr>
            <a:normAutofit/>
          </a:bodyPr>
          <a:lstStyle/>
          <a:p>
            <a:r>
              <a:rPr lang="en-CA" dirty="0"/>
              <a:t>How knowledgeable are you about APA citation?</a:t>
            </a:r>
          </a:p>
          <a:p>
            <a:endParaRPr lang="en-CA" dirty="0"/>
          </a:p>
          <a:p>
            <a:endParaRPr lang="en-CA" dirty="0"/>
          </a:p>
          <a:p>
            <a:endParaRPr lang="en-CA" dirty="0"/>
          </a:p>
        </p:txBody>
      </p:sp>
      <p:sp>
        <p:nvSpPr>
          <p:cNvPr id="8" name="Slide Number Placeholder 7">
            <a:extLst>
              <a:ext uri="{FF2B5EF4-FFF2-40B4-BE49-F238E27FC236}">
                <a16:creationId xmlns:a16="http://schemas.microsoft.com/office/drawing/2014/main" id="{785AC437-022C-24D4-F838-11FFD21C73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4" name="Picture 3">
            <a:extLst>
              <a:ext uri="{FF2B5EF4-FFF2-40B4-BE49-F238E27FC236}">
                <a16:creationId xmlns:a16="http://schemas.microsoft.com/office/drawing/2014/main" id="{E13F9774-5BB9-2C1C-1E65-875FB32BC58E}"/>
              </a:ext>
            </a:extLst>
          </p:cNvPr>
          <p:cNvPicPr>
            <a:picLocks noChangeAspect="1"/>
          </p:cNvPicPr>
          <p:nvPr/>
        </p:nvPicPr>
        <p:blipFill>
          <a:blip r:embed="rId3"/>
          <a:stretch>
            <a:fillRect/>
          </a:stretch>
        </p:blipFill>
        <p:spPr>
          <a:xfrm>
            <a:off x="4236329" y="2690037"/>
            <a:ext cx="7914861" cy="2296083"/>
          </a:xfrm>
          <a:prstGeom prst="rect">
            <a:avLst/>
          </a:prstGeom>
        </p:spPr>
      </p:pic>
      <p:sp>
        <p:nvSpPr>
          <p:cNvPr id="5" name="TextBox 4">
            <a:extLst>
              <a:ext uri="{FF2B5EF4-FFF2-40B4-BE49-F238E27FC236}">
                <a16:creationId xmlns:a16="http://schemas.microsoft.com/office/drawing/2014/main" id="{B21063A9-CAFE-6A8C-BF61-086B25B8844A}"/>
              </a:ext>
            </a:extLst>
          </p:cNvPr>
          <p:cNvSpPr txBox="1"/>
          <p:nvPr/>
        </p:nvSpPr>
        <p:spPr>
          <a:xfrm>
            <a:off x="4455042" y="5103628"/>
            <a:ext cx="7378995" cy="400110"/>
          </a:xfrm>
          <a:prstGeom prst="rect">
            <a:avLst/>
          </a:prstGeom>
          <a:noFill/>
        </p:spPr>
        <p:txBody>
          <a:bodyPr wrap="square" rtlCol="0">
            <a:spAutoFit/>
          </a:bodyPr>
          <a:lstStyle/>
          <a:p>
            <a:pPr marL="285750" indent="-285750">
              <a:buFont typeface="Arial" panose="020B0604020202020204" pitchFamily="34" charset="0"/>
              <a:buChar char="•"/>
            </a:pPr>
            <a:r>
              <a:rPr lang="en-CA" sz="2000" dirty="0"/>
              <a:t>Do you know other citation systems?</a:t>
            </a:r>
          </a:p>
        </p:txBody>
      </p:sp>
    </p:spTree>
    <p:extLst>
      <p:ext uri="{BB962C8B-B14F-4D97-AF65-F5344CB8AC3E}">
        <p14:creationId xmlns:p14="http://schemas.microsoft.com/office/powerpoint/2010/main" val="1057322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C121-B01D-4F5F-A76F-83CC6C1C40D0}"/>
              </a:ext>
            </a:extLst>
          </p:cNvPr>
          <p:cNvSpPr>
            <a:spLocks noGrp="1"/>
          </p:cNvSpPr>
          <p:nvPr>
            <p:ph type="title"/>
          </p:nvPr>
        </p:nvSpPr>
        <p:spPr/>
        <p:txBody>
          <a:bodyPr>
            <a:normAutofit/>
          </a:bodyPr>
          <a:lstStyle/>
          <a:p>
            <a:r>
              <a:rPr lang="en-US" dirty="0"/>
              <a:t>Remember:</a:t>
            </a:r>
            <a:br>
              <a:rPr lang="en-US" dirty="0"/>
            </a:br>
            <a:r>
              <a:rPr lang="en-US" dirty="0"/>
              <a:t>A two-part system</a:t>
            </a:r>
          </a:p>
        </p:txBody>
      </p:sp>
      <p:sp>
        <p:nvSpPr>
          <p:cNvPr id="3" name="Text Placeholder 2">
            <a:extLst>
              <a:ext uri="{FF2B5EF4-FFF2-40B4-BE49-F238E27FC236}">
                <a16:creationId xmlns:a16="http://schemas.microsoft.com/office/drawing/2014/main" id="{34B97515-DFB6-4464-8E64-0C360E86E61E}"/>
              </a:ext>
            </a:extLst>
          </p:cNvPr>
          <p:cNvSpPr>
            <a:spLocks noGrp="1"/>
          </p:cNvSpPr>
          <p:nvPr>
            <p:ph type="body" idx="1"/>
          </p:nvPr>
        </p:nvSpPr>
        <p:spPr>
          <a:xfrm>
            <a:off x="3979230" y="1262126"/>
            <a:ext cx="3474720" cy="807720"/>
          </a:xfrm>
        </p:spPr>
        <p:txBody>
          <a:bodyPr/>
          <a:lstStyle/>
          <a:p>
            <a:r>
              <a:rPr lang="en-US" sz="2800" dirty="0"/>
              <a:t>IN-TEXT CITATION</a:t>
            </a:r>
            <a:r>
              <a:rPr lang="en-US" dirty="0"/>
              <a:t>	</a:t>
            </a:r>
          </a:p>
        </p:txBody>
      </p:sp>
      <p:sp>
        <p:nvSpPr>
          <p:cNvPr id="4" name="Content Placeholder 3">
            <a:extLst>
              <a:ext uri="{FF2B5EF4-FFF2-40B4-BE49-F238E27FC236}">
                <a16:creationId xmlns:a16="http://schemas.microsoft.com/office/drawing/2014/main" id="{8DF13728-3E5F-4E51-B635-F05C59B0877D}"/>
              </a:ext>
            </a:extLst>
          </p:cNvPr>
          <p:cNvSpPr>
            <a:spLocks noGrp="1"/>
          </p:cNvSpPr>
          <p:nvPr>
            <p:ph sz="half" idx="2"/>
          </p:nvPr>
        </p:nvSpPr>
        <p:spPr>
          <a:xfrm>
            <a:off x="3867912" y="1844625"/>
            <a:ext cx="3474720" cy="4023360"/>
          </a:xfrm>
        </p:spPr>
        <p:txBody>
          <a:bodyPr>
            <a:normAutofit fontScale="77500" lnSpcReduction="20000"/>
          </a:bodyPr>
          <a:lstStyle/>
          <a:p>
            <a:pPr marL="0" indent="0">
              <a:buNone/>
            </a:pPr>
            <a:r>
              <a:rPr lang="en-US" dirty="0">
                <a:hlinkClick r:id="rId2"/>
              </a:rPr>
              <a:t>https://holmesglen.libguides.com/apa7/intextcitations</a:t>
            </a:r>
            <a:r>
              <a:rPr lang="en-US" dirty="0"/>
              <a:t> </a:t>
            </a:r>
          </a:p>
          <a:p>
            <a:pPr marL="0" indent="0">
              <a:buNone/>
            </a:pPr>
            <a:endParaRPr lang="en-US" dirty="0"/>
          </a:p>
          <a:p>
            <a:endParaRPr lang="en-US" dirty="0"/>
          </a:p>
          <a:p>
            <a:r>
              <a:rPr lang="en-US" sz="4400" dirty="0"/>
              <a:t>Used within a paragraph</a:t>
            </a:r>
          </a:p>
          <a:p>
            <a:pPr marL="0" indent="0">
              <a:buNone/>
            </a:pPr>
            <a:endParaRPr lang="en-US" sz="4400" dirty="0"/>
          </a:p>
          <a:p>
            <a:r>
              <a:rPr lang="en-US" sz="4400" dirty="0"/>
              <a:t>Is part of the sentence</a:t>
            </a:r>
          </a:p>
          <a:p>
            <a:endParaRPr lang="en-US" dirty="0"/>
          </a:p>
        </p:txBody>
      </p:sp>
      <p:sp>
        <p:nvSpPr>
          <p:cNvPr id="5" name="Text Placeholder 4">
            <a:extLst>
              <a:ext uri="{FF2B5EF4-FFF2-40B4-BE49-F238E27FC236}">
                <a16:creationId xmlns:a16="http://schemas.microsoft.com/office/drawing/2014/main" id="{54326BCA-8F38-4078-9B74-F056A41B27BB}"/>
              </a:ext>
            </a:extLst>
          </p:cNvPr>
          <p:cNvSpPr>
            <a:spLocks noGrp="1"/>
          </p:cNvSpPr>
          <p:nvPr>
            <p:ph type="body" sz="quarter" idx="3"/>
          </p:nvPr>
        </p:nvSpPr>
        <p:spPr/>
        <p:txBody>
          <a:bodyPr>
            <a:normAutofit/>
          </a:bodyPr>
          <a:lstStyle/>
          <a:p>
            <a:r>
              <a:rPr lang="en-US" sz="2800" dirty="0"/>
              <a:t>REFERENCE LIST</a:t>
            </a:r>
          </a:p>
        </p:txBody>
      </p:sp>
      <p:sp>
        <p:nvSpPr>
          <p:cNvPr id="6" name="Content Placeholder 5">
            <a:extLst>
              <a:ext uri="{FF2B5EF4-FFF2-40B4-BE49-F238E27FC236}">
                <a16:creationId xmlns:a16="http://schemas.microsoft.com/office/drawing/2014/main" id="{725D9D17-8BE8-498A-9716-E486AB8BE97B}"/>
              </a:ext>
            </a:extLst>
          </p:cNvPr>
          <p:cNvSpPr>
            <a:spLocks noGrp="1"/>
          </p:cNvSpPr>
          <p:nvPr>
            <p:ph sz="quarter" idx="4"/>
          </p:nvPr>
        </p:nvSpPr>
        <p:spPr/>
        <p:txBody>
          <a:bodyPr>
            <a:normAutofit fontScale="77500" lnSpcReduction="20000"/>
          </a:bodyPr>
          <a:lstStyle/>
          <a:p>
            <a:pPr marL="0" indent="0">
              <a:buNone/>
            </a:pPr>
            <a:r>
              <a:rPr lang="en-US" dirty="0">
                <a:hlinkClick r:id="rId3"/>
              </a:rPr>
              <a:t>https://holmesglen.libguides.com/apa7/referencelists</a:t>
            </a:r>
            <a:r>
              <a:rPr lang="en-US" dirty="0"/>
              <a:t> </a:t>
            </a:r>
          </a:p>
          <a:p>
            <a:pPr marL="0" indent="0">
              <a:buNone/>
            </a:pPr>
            <a:endParaRPr lang="en-US" dirty="0"/>
          </a:p>
          <a:p>
            <a:r>
              <a:rPr lang="en-US" sz="4400" dirty="0"/>
              <a:t>A list of sources listed alphabetically</a:t>
            </a:r>
          </a:p>
          <a:p>
            <a:pPr marL="0" indent="0">
              <a:buNone/>
            </a:pPr>
            <a:endParaRPr lang="en-US" sz="4400" dirty="0"/>
          </a:p>
          <a:p>
            <a:r>
              <a:rPr lang="en-US" sz="4400" dirty="0"/>
              <a:t>Comes at the end of your paper</a:t>
            </a:r>
          </a:p>
        </p:txBody>
      </p:sp>
    </p:spTree>
    <p:extLst>
      <p:ext uri="{BB962C8B-B14F-4D97-AF65-F5344CB8AC3E}">
        <p14:creationId xmlns:p14="http://schemas.microsoft.com/office/powerpoint/2010/main" val="184038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849A0-520D-3647-96D2-BB61AC71B904}"/>
              </a:ext>
            </a:extLst>
          </p:cNvPr>
          <p:cNvSpPr>
            <a:spLocks noGrp="1"/>
          </p:cNvSpPr>
          <p:nvPr>
            <p:ph type="title"/>
          </p:nvPr>
        </p:nvSpPr>
        <p:spPr/>
        <p:txBody>
          <a:bodyPr>
            <a:normAutofit/>
          </a:bodyPr>
          <a:lstStyle/>
          <a:p>
            <a:r>
              <a:rPr lang="en-US" sz="4400" dirty="0"/>
              <a:t>Reference for our journal article</a:t>
            </a:r>
          </a:p>
        </p:txBody>
      </p:sp>
      <p:sp>
        <p:nvSpPr>
          <p:cNvPr id="3" name="Content Placeholder 2">
            <a:extLst>
              <a:ext uri="{FF2B5EF4-FFF2-40B4-BE49-F238E27FC236}">
                <a16:creationId xmlns:a16="http://schemas.microsoft.com/office/drawing/2014/main" id="{4FDD96AC-6552-5B43-9348-FB04A26C425A}"/>
              </a:ext>
            </a:extLst>
          </p:cNvPr>
          <p:cNvSpPr>
            <a:spLocks noGrp="1"/>
          </p:cNvSpPr>
          <p:nvPr>
            <p:ph idx="1"/>
          </p:nvPr>
        </p:nvSpPr>
        <p:spPr>
          <a:xfrm>
            <a:off x="4020097" y="1571118"/>
            <a:ext cx="7315200" cy="5120640"/>
          </a:xfrm>
        </p:spPr>
        <p:txBody>
          <a:bodyPr>
            <a:normAutofit/>
          </a:bodyPr>
          <a:lstStyle/>
          <a:p>
            <a:pPr marL="0" indent="-457200">
              <a:lnSpc>
                <a:spcPct val="200000"/>
              </a:lnSpc>
              <a:buNone/>
            </a:pPr>
            <a:r>
              <a:rPr lang="en-US" sz="2400" dirty="0" err="1">
                <a:latin typeface="Times New Roman" panose="02020603050405020304" pitchFamily="18" charset="0"/>
                <a:cs typeface="Times New Roman" panose="02020603050405020304" pitchFamily="18" charset="0"/>
              </a:rPr>
              <a:t>Sozer</a:t>
            </a:r>
            <a:r>
              <a:rPr lang="en-US" sz="2400" dirty="0">
                <a:latin typeface="Times New Roman" panose="02020603050405020304" pitchFamily="18" charset="0"/>
                <a:cs typeface="Times New Roman" panose="02020603050405020304" pitchFamily="18" charset="0"/>
              </a:rPr>
              <a:t>, E. G. (2019). </a:t>
            </a:r>
            <a:r>
              <a:rPr lang="en-CA" sz="2400" dirty="0">
                <a:latin typeface="Times New Roman" panose="02020603050405020304" pitchFamily="18" charset="0"/>
                <a:cs typeface="Times New Roman" panose="02020603050405020304" pitchFamily="18" charset="0"/>
              </a:rPr>
              <a:t>The effect of dynamic pricing on 	holiday purchase intentions: Moderated mediation 	role of perceived risk. </a:t>
            </a:r>
            <a:r>
              <a:rPr lang="en-CA" sz="2400" i="1" dirty="0">
                <a:latin typeface="Times New Roman" panose="02020603050405020304" pitchFamily="18" charset="0"/>
                <a:cs typeface="Times New Roman" panose="02020603050405020304" pitchFamily="18" charset="0"/>
              </a:rPr>
              <a:t>Advances in Hospitality and 	Tourism Research. 7</a:t>
            </a:r>
            <a:r>
              <a:rPr lang="en-CA" sz="2400" dirty="0">
                <a:latin typeface="Times New Roman" panose="02020603050405020304" pitchFamily="18" charset="0"/>
                <a:cs typeface="Times New Roman" panose="02020603050405020304" pitchFamily="18" charset="0"/>
              </a:rPr>
              <a:t>(1), 57-84. DOI: 	10.30519/ahtr.508933</a:t>
            </a:r>
          </a:p>
          <a:p>
            <a:pPr marL="0" indent="0">
              <a:buNone/>
            </a:pPr>
            <a:endParaRPr lang="en-US" sz="2400" dirty="0">
              <a:latin typeface="Times New Roman" panose="02020603050405020304" pitchFamily="18" charset="0"/>
              <a:cs typeface="Times New Roman" panose="02020603050405020304" pitchFamily="18" charset="0"/>
            </a:endParaRPr>
          </a:p>
          <a:p>
            <a:pPr marL="0" indent="0">
              <a:lnSpc>
                <a:spcPct val="150000"/>
              </a:lnSpc>
              <a:buNone/>
            </a:pPr>
            <a:endParaRPr lang="en-US" sz="2500" dirty="0">
              <a:latin typeface="Times" pitchFamily="2" charset="0"/>
            </a:endParaRPr>
          </a:p>
        </p:txBody>
      </p:sp>
    </p:spTree>
    <p:extLst>
      <p:ext uri="{BB962C8B-B14F-4D97-AF65-F5344CB8AC3E}">
        <p14:creationId xmlns:p14="http://schemas.microsoft.com/office/powerpoint/2010/main" val="2535046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849A0-520D-3647-96D2-BB61AC71B904}"/>
              </a:ext>
            </a:extLst>
          </p:cNvPr>
          <p:cNvSpPr>
            <a:spLocks noGrp="1"/>
          </p:cNvSpPr>
          <p:nvPr>
            <p:ph type="title"/>
          </p:nvPr>
        </p:nvSpPr>
        <p:spPr/>
        <p:txBody>
          <a:bodyPr>
            <a:normAutofit/>
          </a:bodyPr>
          <a:lstStyle/>
          <a:p>
            <a:r>
              <a:rPr lang="en-US" sz="4400" dirty="0"/>
              <a:t>Reference for our journal article</a:t>
            </a:r>
          </a:p>
        </p:txBody>
      </p:sp>
      <p:sp>
        <p:nvSpPr>
          <p:cNvPr id="3" name="Content Placeholder 2">
            <a:extLst>
              <a:ext uri="{FF2B5EF4-FFF2-40B4-BE49-F238E27FC236}">
                <a16:creationId xmlns:a16="http://schemas.microsoft.com/office/drawing/2014/main" id="{4FDD96AC-6552-5B43-9348-FB04A26C425A}"/>
              </a:ext>
            </a:extLst>
          </p:cNvPr>
          <p:cNvSpPr>
            <a:spLocks noGrp="1"/>
          </p:cNvSpPr>
          <p:nvPr>
            <p:ph idx="1"/>
          </p:nvPr>
        </p:nvSpPr>
        <p:spPr>
          <a:xfrm>
            <a:off x="4020097" y="1571118"/>
            <a:ext cx="7315200" cy="5120640"/>
          </a:xfrm>
        </p:spPr>
        <p:txBody>
          <a:bodyPr>
            <a:normAutofit/>
          </a:bodyPr>
          <a:lstStyle/>
          <a:p>
            <a:pPr marL="0" indent="-457200">
              <a:lnSpc>
                <a:spcPct val="200000"/>
              </a:lnSpc>
              <a:buNone/>
            </a:pPr>
            <a:r>
              <a:rPr lang="en-US" sz="2400" dirty="0" err="1">
                <a:latin typeface="Times New Roman" panose="02020603050405020304" pitchFamily="18" charset="0"/>
                <a:cs typeface="Times New Roman" panose="02020603050405020304" pitchFamily="18" charset="0"/>
              </a:rPr>
              <a:t>Sozer</a:t>
            </a:r>
            <a:r>
              <a:rPr lang="en-US" sz="2400" dirty="0">
                <a:latin typeface="Times New Roman" panose="02020603050405020304" pitchFamily="18" charset="0"/>
                <a:cs typeface="Times New Roman" panose="02020603050405020304" pitchFamily="18" charset="0"/>
              </a:rPr>
              <a:t>, E. G. (2019). </a:t>
            </a:r>
            <a:r>
              <a:rPr lang="en-CA" sz="2400" dirty="0">
                <a:latin typeface="Times New Roman" panose="02020603050405020304" pitchFamily="18" charset="0"/>
                <a:cs typeface="Times New Roman" panose="02020603050405020304" pitchFamily="18" charset="0"/>
              </a:rPr>
              <a:t>The effect of dynamic pricing on 	holiday purchase intentions: Moderated mediation 	role of perceived risk. </a:t>
            </a:r>
            <a:r>
              <a:rPr lang="en-CA" sz="2400" i="1" dirty="0">
                <a:latin typeface="Times New Roman" panose="02020603050405020304" pitchFamily="18" charset="0"/>
                <a:cs typeface="Times New Roman" panose="02020603050405020304" pitchFamily="18" charset="0"/>
              </a:rPr>
              <a:t>Advances in Hospitality and 	Tourism Research. 7</a:t>
            </a:r>
            <a:r>
              <a:rPr lang="en-CA" sz="2400" dirty="0">
                <a:latin typeface="Times New Roman" panose="02020603050405020304" pitchFamily="18" charset="0"/>
                <a:cs typeface="Times New Roman" panose="02020603050405020304" pitchFamily="18" charset="0"/>
              </a:rPr>
              <a:t>(1), 57-84. DOI: 	10.30519/ahtr.508933</a:t>
            </a:r>
          </a:p>
          <a:p>
            <a:pPr marL="0" indent="0">
              <a:buNone/>
            </a:pPr>
            <a:endParaRPr lang="en-US" sz="2400" dirty="0">
              <a:latin typeface="Times New Roman" panose="02020603050405020304" pitchFamily="18" charset="0"/>
              <a:cs typeface="Times New Roman" panose="02020603050405020304" pitchFamily="18" charset="0"/>
            </a:endParaRPr>
          </a:p>
          <a:p>
            <a:pPr marL="0" indent="0">
              <a:lnSpc>
                <a:spcPct val="150000"/>
              </a:lnSpc>
              <a:buNone/>
            </a:pPr>
            <a:endParaRPr lang="en-US" sz="2500" dirty="0">
              <a:latin typeface="Times" pitchFamily="2" charset="0"/>
            </a:endParaRPr>
          </a:p>
        </p:txBody>
      </p:sp>
      <p:sp>
        <p:nvSpPr>
          <p:cNvPr id="5" name="Right Arrow 6">
            <a:extLst>
              <a:ext uri="{FF2B5EF4-FFF2-40B4-BE49-F238E27FC236}">
                <a16:creationId xmlns:a16="http://schemas.microsoft.com/office/drawing/2014/main" id="{47327735-16CF-4BB1-A1EC-E65D6CA44549}"/>
              </a:ext>
            </a:extLst>
          </p:cNvPr>
          <p:cNvSpPr/>
          <p:nvPr/>
        </p:nvSpPr>
        <p:spPr>
          <a:xfrm rot="4006340">
            <a:off x="4106203" y="1380340"/>
            <a:ext cx="823820"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F5C94CA8-663E-4ECE-8186-15F72D91EF54}"/>
              </a:ext>
            </a:extLst>
          </p:cNvPr>
          <p:cNvSpPr txBox="1"/>
          <p:nvPr/>
        </p:nvSpPr>
        <p:spPr>
          <a:xfrm rot="10800000" flipV="1">
            <a:off x="3634454" y="200507"/>
            <a:ext cx="3520489" cy="923330"/>
          </a:xfrm>
          <a:prstGeom prst="rect">
            <a:avLst/>
          </a:prstGeom>
          <a:noFill/>
          <a:ln>
            <a:solidFill>
              <a:schemeClr val="accent1"/>
            </a:solidFill>
          </a:ln>
        </p:spPr>
        <p:txBody>
          <a:bodyPr wrap="square" rtlCol="0">
            <a:spAutoFit/>
          </a:bodyPr>
          <a:lstStyle/>
          <a:p>
            <a:r>
              <a:rPr lang="en-US" b="1" dirty="0"/>
              <a:t>AUTHOR (LAST name) + COMMA + FIRST name initial + PERIOD + MIDDLE name + PERIOD</a:t>
            </a:r>
            <a:endParaRPr lang="en-CA" dirty="0"/>
          </a:p>
        </p:txBody>
      </p:sp>
      <p:sp>
        <p:nvSpPr>
          <p:cNvPr id="8" name="Right Arrow 6">
            <a:extLst>
              <a:ext uri="{FF2B5EF4-FFF2-40B4-BE49-F238E27FC236}">
                <a16:creationId xmlns:a16="http://schemas.microsoft.com/office/drawing/2014/main" id="{757E58D1-33D8-4369-BF59-69EE4E9E4543}"/>
              </a:ext>
            </a:extLst>
          </p:cNvPr>
          <p:cNvSpPr/>
          <p:nvPr/>
        </p:nvSpPr>
        <p:spPr>
          <a:xfrm rot="8049485">
            <a:off x="5998006" y="1494163"/>
            <a:ext cx="779709"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EAC08CF6-8505-438D-9007-8D3DB043C0C6}"/>
              </a:ext>
            </a:extLst>
          </p:cNvPr>
          <p:cNvSpPr txBox="1"/>
          <p:nvPr/>
        </p:nvSpPr>
        <p:spPr>
          <a:xfrm rot="10800000" flipV="1">
            <a:off x="6768183" y="1247952"/>
            <a:ext cx="2973832" cy="646331"/>
          </a:xfrm>
          <a:prstGeom prst="rect">
            <a:avLst/>
          </a:prstGeom>
          <a:noFill/>
          <a:ln>
            <a:solidFill>
              <a:schemeClr val="accent1"/>
            </a:solidFill>
          </a:ln>
        </p:spPr>
        <p:txBody>
          <a:bodyPr wrap="square" rtlCol="0">
            <a:spAutoFit/>
          </a:bodyPr>
          <a:lstStyle/>
          <a:p>
            <a:r>
              <a:rPr lang="en-US" b="1" dirty="0"/>
              <a:t>YEAR </a:t>
            </a:r>
            <a:r>
              <a:rPr lang="en-US" dirty="0"/>
              <a:t>of publication in </a:t>
            </a:r>
            <a:r>
              <a:rPr lang="en-US" b="1" dirty="0"/>
              <a:t>brackets + PERIOD</a:t>
            </a:r>
            <a:endParaRPr lang="en-CA" dirty="0"/>
          </a:p>
        </p:txBody>
      </p:sp>
      <p:sp>
        <p:nvSpPr>
          <p:cNvPr id="10" name="Right Arrow 6">
            <a:extLst>
              <a:ext uri="{FF2B5EF4-FFF2-40B4-BE49-F238E27FC236}">
                <a16:creationId xmlns:a16="http://schemas.microsoft.com/office/drawing/2014/main" id="{965FDBD9-0628-4156-AE73-81F9732EFA57}"/>
              </a:ext>
            </a:extLst>
          </p:cNvPr>
          <p:cNvSpPr/>
          <p:nvPr/>
        </p:nvSpPr>
        <p:spPr>
          <a:xfrm rot="6282310">
            <a:off x="9919789" y="1208005"/>
            <a:ext cx="131007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4157B106-431C-47E5-91A3-19242E8F182D}"/>
              </a:ext>
            </a:extLst>
          </p:cNvPr>
          <p:cNvSpPr txBox="1"/>
          <p:nvPr/>
        </p:nvSpPr>
        <p:spPr>
          <a:xfrm rot="10800000" flipV="1">
            <a:off x="9314870" y="230596"/>
            <a:ext cx="2125040" cy="646331"/>
          </a:xfrm>
          <a:prstGeom prst="rect">
            <a:avLst/>
          </a:prstGeom>
          <a:noFill/>
          <a:ln>
            <a:solidFill>
              <a:schemeClr val="accent1"/>
            </a:solidFill>
          </a:ln>
        </p:spPr>
        <p:txBody>
          <a:bodyPr wrap="square" rtlCol="0">
            <a:spAutoFit/>
          </a:bodyPr>
          <a:lstStyle/>
          <a:p>
            <a:r>
              <a:rPr lang="en-US" b="1" dirty="0"/>
              <a:t>TITLE </a:t>
            </a:r>
            <a:r>
              <a:rPr lang="en-US" dirty="0"/>
              <a:t>of the article in </a:t>
            </a:r>
            <a:r>
              <a:rPr lang="en-US" b="1" dirty="0"/>
              <a:t>regular</a:t>
            </a:r>
            <a:r>
              <a:rPr lang="en-US" dirty="0"/>
              <a:t> font</a:t>
            </a:r>
            <a:endParaRPr lang="en-CA" dirty="0"/>
          </a:p>
        </p:txBody>
      </p:sp>
      <p:sp>
        <p:nvSpPr>
          <p:cNvPr id="12" name="Right Arrow 6">
            <a:extLst>
              <a:ext uri="{FF2B5EF4-FFF2-40B4-BE49-F238E27FC236}">
                <a16:creationId xmlns:a16="http://schemas.microsoft.com/office/drawing/2014/main" id="{2F5FBCA9-8EC5-4522-87F7-8FD184D6749D}"/>
              </a:ext>
            </a:extLst>
          </p:cNvPr>
          <p:cNvSpPr/>
          <p:nvPr/>
        </p:nvSpPr>
        <p:spPr>
          <a:xfrm rot="13822675">
            <a:off x="9901457" y="3866862"/>
            <a:ext cx="823820"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63DF6565-FFDE-43F7-BC25-444A8ABF4F69}"/>
              </a:ext>
            </a:extLst>
          </p:cNvPr>
          <p:cNvSpPr txBox="1"/>
          <p:nvPr/>
        </p:nvSpPr>
        <p:spPr>
          <a:xfrm rot="10800000" flipV="1">
            <a:off x="10434456" y="4548218"/>
            <a:ext cx="1229085" cy="1477328"/>
          </a:xfrm>
          <a:prstGeom prst="rect">
            <a:avLst/>
          </a:prstGeom>
          <a:noFill/>
          <a:ln>
            <a:solidFill>
              <a:schemeClr val="accent1"/>
            </a:solidFill>
          </a:ln>
        </p:spPr>
        <p:txBody>
          <a:bodyPr wrap="square" rtlCol="0">
            <a:spAutoFit/>
          </a:bodyPr>
          <a:lstStyle/>
          <a:p>
            <a:r>
              <a:rPr lang="en-US" b="1" dirty="0"/>
              <a:t>NAME </a:t>
            </a:r>
            <a:r>
              <a:rPr lang="en-US" dirty="0"/>
              <a:t>of the </a:t>
            </a:r>
            <a:r>
              <a:rPr lang="en-US" b="1" dirty="0"/>
              <a:t>JOURNAL</a:t>
            </a:r>
            <a:r>
              <a:rPr lang="en-US" dirty="0"/>
              <a:t> in </a:t>
            </a:r>
            <a:r>
              <a:rPr lang="en-US" b="1" u="sng" dirty="0">
                <a:solidFill>
                  <a:srgbClr val="FF0000"/>
                </a:solidFill>
              </a:rPr>
              <a:t>italics</a:t>
            </a:r>
            <a:r>
              <a:rPr lang="en-US" dirty="0"/>
              <a:t> + </a:t>
            </a:r>
            <a:r>
              <a:rPr lang="en-US" b="1" dirty="0"/>
              <a:t>PERIOD</a:t>
            </a:r>
            <a:endParaRPr lang="en-CA" b="1" u="sng" dirty="0">
              <a:solidFill>
                <a:srgbClr val="FF0000"/>
              </a:solidFill>
            </a:endParaRPr>
          </a:p>
        </p:txBody>
      </p:sp>
      <p:sp>
        <p:nvSpPr>
          <p:cNvPr id="14" name="Right Arrow 6">
            <a:extLst>
              <a:ext uri="{FF2B5EF4-FFF2-40B4-BE49-F238E27FC236}">
                <a16:creationId xmlns:a16="http://schemas.microsoft.com/office/drawing/2014/main" id="{7772BF69-8890-4FD6-A2DF-06B6BF682385}"/>
              </a:ext>
            </a:extLst>
          </p:cNvPr>
          <p:cNvSpPr/>
          <p:nvPr/>
        </p:nvSpPr>
        <p:spPr>
          <a:xfrm rot="15034341">
            <a:off x="7466269" y="4736325"/>
            <a:ext cx="889921"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5FDA6B5C-D190-46AF-8CDC-E696BC9F84B7}"/>
              </a:ext>
            </a:extLst>
          </p:cNvPr>
          <p:cNvSpPr txBox="1"/>
          <p:nvPr/>
        </p:nvSpPr>
        <p:spPr>
          <a:xfrm rot="10800000" flipV="1">
            <a:off x="4570219" y="5438980"/>
            <a:ext cx="3478910" cy="646331"/>
          </a:xfrm>
          <a:prstGeom prst="rect">
            <a:avLst/>
          </a:prstGeom>
          <a:noFill/>
          <a:ln>
            <a:solidFill>
              <a:schemeClr val="accent1"/>
            </a:solidFill>
          </a:ln>
        </p:spPr>
        <p:txBody>
          <a:bodyPr wrap="square" rtlCol="0">
            <a:spAutoFit/>
          </a:bodyPr>
          <a:lstStyle/>
          <a:p>
            <a:r>
              <a:rPr lang="en-US" b="1" dirty="0"/>
              <a:t>VOLUME # in </a:t>
            </a:r>
            <a:r>
              <a:rPr lang="en-US" b="1" u="sng" dirty="0">
                <a:solidFill>
                  <a:srgbClr val="FF0000"/>
                </a:solidFill>
              </a:rPr>
              <a:t>italics</a:t>
            </a:r>
            <a:r>
              <a:rPr lang="en-US" b="1" dirty="0"/>
              <a:t> + NO SPACE + ISSUE # in brackets + COMMA</a:t>
            </a:r>
            <a:endParaRPr lang="en-CA" u="sng" dirty="0">
              <a:solidFill>
                <a:srgbClr val="FF0000"/>
              </a:solidFill>
            </a:endParaRPr>
          </a:p>
        </p:txBody>
      </p:sp>
      <p:sp>
        <p:nvSpPr>
          <p:cNvPr id="16" name="Right Arrow 6">
            <a:extLst>
              <a:ext uri="{FF2B5EF4-FFF2-40B4-BE49-F238E27FC236}">
                <a16:creationId xmlns:a16="http://schemas.microsoft.com/office/drawing/2014/main" id="{E5F05520-7CA6-4538-B37E-B7EB0084EF14}"/>
              </a:ext>
            </a:extLst>
          </p:cNvPr>
          <p:cNvSpPr/>
          <p:nvPr/>
        </p:nvSpPr>
        <p:spPr>
          <a:xfrm rot="13799361">
            <a:off x="8245491" y="4570699"/>
            <a:ext cx="613341"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53EBF2B3-8706-44C4-8BB8-C6B31CBF5D0B}"/>
              </a:ext>
            </a:extLst>
          </p:cNvPr>
          <p:cNvSpPr txBox="1"/>
          <p:nvPr/>
        </p:nvSpPr>
        <p:spPr>
          <a:xfrm rot="10800000" flipV="1">
            <a:off x="8287750" y="5213066"/>
            <a:ext cx="1016287" cy="923330"/>
          </a:xfrm>
          <a:prstGeom prst="rect">
            <a:avLst/>
          </a:prstGeom>
          <a:noFill/>
          <a:ln>
            <a:solidFill>
              <a:schemeClr val="accent1"/>
            </a:solidFill>
          </a:ln>
        </p:spPr>
        <p:txBody>
          <a:bodyPr wrap="square" rtlCol="0">
            <a:spAutoFit/>
          </a:bodyPr>
          <a:lstStyle/>
          <a:p>
            <a:r>
              <a:rPr lang="en-US" b="1" dirty="0"/>
              <a:t>PAGE # </a:t>
            </a:r>
            <a:r>
              <a:rPr lang="en-US" dirty="0"/>
              <a:t>+ </a:t>
            </a:r>
            <a:r>
              <a:rPr lang="en-US" b="1" dirty="0"/>
              <a:t>PERIOD</a:t>
            </a:r>
            <a:endParaRPr lang="en-CA" b="1" dirty="0"/>
          </a:p>
        </p:txBody>
      </p:sp>
      <p:sp>
        <p:nvSpPr>
          <p:cNvPr id="18" name="Right Arrow 6">
            <a:extLst>
              <a:ext uri="{FF2B5EF4-FFF2-40B4-BE49-F238E27FC236}">
                <a16:creationId xmlns:a16="http://schemas.microsoft.com/office/drawing/2014/main" id="{F65E886E-BF92-4BDC-8176-7006C830209D}"/>
              </a:ext>
            </a:extLst>
          </p:cNvPr>
          <p:cNvSpPr/>
          <p:nvPr/>
        </p:nvSpPr>
        <p:spPr>
          <a:xfrm rot="13799361">
            <a:off x="9081856" y="4551730"/>
            <a:ext cx="779363"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a:extLst>
              <a:ext uri="{FF2B5EF4-FFF2-40B4-BE49-F238E27FC236}">
                <a16:creationId xmlns:a16="http://schemas.microsoft.com/office/drawing/2014/main" id="{68BB4042-542F-4F84-B056-2142E6A47AF5}"/>
              </a:ext>
            </a:extLst>
          </p:cNvPr>
          <p:cNvSpPr txBox="1"/>
          <p:nvPr/>
        </p:nvSpPr>
        <p:spPr>
          <a:xfrm rot="10800000" flipV="1">
            <a:off x="9361103" y="5342193"/>
            <a:ext cx="1016287" cy="646331"/>
          </a:xfrm>
          <a:prstGeom prst="rect">
            <a:avLst/>
          </a:prstGeom>
          <a:noFill/>
          <a:ln>
            <a:solidFill>
              <a:schemeClr val="accent1"/>
            </a:solidFill>
          </a:ln>
        </p:spPr>
        <p:txBody>
          <a:bodyPr wrap="square" rtlCol="0">
            <a:spAutoFit/>
          </a:bodyPr>
          <a:lstStyle/>
          <a:p>
            <a:r>
              <a:rPr lang="en-US" b="1" dirty="0"/>
              <a:t>DOI or URL</a:t>
            </a:r>
            <a:endParaRPr lang="en-CA" b="1" dirty="0"/>
          </a:p>
        </p:txBody>
      </p:sp>
    </p:spTree>
    <p:extLst>
      <p:ext uri="{BB962C8B-B14F-4D97-AF65-F5344CB8AC3E}">
        <p14:creationId xmlns:p14="http://schemas.microsoft.com/office/powerpoint/2010/main" val="133418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70737-670C-06B4-F6FC-65D6A94BE712}"/>
              </a:ext>
            </a:extLst>
          </p:cNvPr>
          <p:cNvSpPr>
            <a:spLocks noGrp="1"/>
          </p:cNvSpPr>
          <p:nvPr>
            <p:ph type="title"/>
          </p:nvPr>
        </p:nvSpPr>
        <p:spPr>
          <a:xfrm>
            <a:off x="127308" y="2111205"/>
            <a:ext cx="4065973" cy="2108447"/>
          </a:xfrm>
        </p:spPr>
        <p:txBody>
          <a:bodyPr>
            <a:normAutofit fontScale="90000"/>
          </a:bodyPr>
          <a:lstStyle/>
          <a:p>
            <a:br>
              <a:rPr lang="en-CA" dirty="0"/>
            </a:br>
            <a:r>
              <a:rPr lang="en-CA" sz="4000" dirty="0"/>
              <a:t>APA Style: More than  citing/</a:t>
            </a:r>
            <a:br>
              <a:rPr lang="en-CA" sz="4000" dirty="0"/>
            </a:br>
            <a:r>
              <a:rPr lang="en-CA" sz="4000" dirty="0"/>
              <a:t>referencing</a:t>
            </a:r>
            <a:br>
              <a:rPr lang="en-CA" sz="4000" dirty="0"/>
            </a:br>
            <a:br>
              <a:rPr lang="en-CA" sz="4000" dirty="0"/>
            </a:br>
            <a:endParaRPr lang="en-CA" sz="4000" dirty="0"/>
          </a:p>
        </p:txBody>
      </p:sp>
      <p:sp>
        <p:nvSpPr>
          <p:cNvPr id="6" name="Text Placeholder 5">
            <a:extLst>
              <a:ext uri="{FF2B5EF4-FFF2-40B4-BE49-F238E27FC236}">
                <a16:creationId xmlns:a16="http://schemas.microsoft.com/office/drawing/2014/main" id="{9B61941D-CA88-A173-5A66-BAA9D9E6BA62}"/>
              </a:ext>
            </a:extLst>
          </p:cNvPr>
          <p:cNvSpPr>
            <a:spLocks noGrp="1"/>
          </p:cNvSpPr>
          <p:nvPr>
            <p:ph type="body" sz="quarter" idx="15"/>
          </p:nvPr>
        </p:nvSpPr>
        <p:spPr>
          <a:xfrm>
            <a:off x="4390431" y="1518081"/>
            <a:ext cx="7212564" cy="3696470"/>
          </a:xfrm>
        </p:spPr>
        <p:txBody>
          <a:bodyPr>
            <a:normAutofit fontScale="55000" lnSpcReduction="20000"/>
          </a:bodyPr>
          <a:lstStyle/>
          <a:p>
            <a:pPr marL="0" indent="0">
              <a:spcAft>
                <a:spcPts val="1200"/>
              </a:spcAft>
              <a:buNone/>
            </a:pPr>
            <a:r>
              <a:rPr lang="en-US" sz="3600" dirty="0"/>
              <a:t>APA Style is comprehensive and includes guidelines on</a:t>
            </a:r>
          </a:p>
          <a:p>
            <a:pPr>
              <a:spcAft>
                <a:spcPts val="1200"/>
              </a:spcAft>
            </a:pPr>
            <a:r>
              <a:rPr lang="en-US" sz="3600" dirty="0"/>
              <a:t>Paper format</a:t>
            </a:r>
          </a:p>
          <a:p>
            <a:pPr>
              <a:spcAft>
                <a:spcPts val="1200"/>
              </a:spcAft>
            </a:pPr>
            <a:r>
              <a:rPr lang="en-US" sz="3600" dirty="0"/>
              <a:t>Mechanics (e.g., capitalization)</a:t>
            </a:r>
          </a:p>
          <a:p>
            <a:pPr>
              <a:spcAft>
                <a:spcPts val="1200"/>
              </a:spcAft>
            </a:pPr>
            <a:r>
              <a:rPr lang="en-US" sz="3600" dirty="0"/>
              <a:t>Grammar</a:t>
            </a:r>
          </a:p>
          <a:p>
            <a:pPr>
              <a:spcAft>
                <a:spcPts val="1200"/>
              </a:spcAft>
            </a:pPr>
            <a:r>
              <a:rPr lang="en-US" sz="3600" dirty="0"/>
              <a:t>And more!</a:t>
            </a:r>
          </a:p>
          <a:p>
            <a:pPr marL="0" indent="0">
              <a:spcAft>
                <a:spcPts val="1200"/>
              </a:spcAft>
              <a:buNone/>
            </a:pPr>
            <a:r>
              <a:rPr lang="en-US" sz="2000" dirty="0">
                <a:hlinkClick r:id="rId3"/>
              </a:rPr>
              <a:t>https://apastyle.apa.org/style-grammar-guidelines</a:t>
            </a:r>
            <a:endParaRPr lang="en-US" sz="2000" dirty="0"/>
          </a:p>
          <a:p>
            <a:pPr marL="0" indent="0">
              <a:spcAft>
                <a:spcPts val="1200"/>
              </a:spcAft>
              <a:buNone/>
            </a:pPr>
            <a:r>
              <a:rPr lang="en-US" sz="2000" dirty="0">
                <a:hlinkClick r:id="rId4"/>
              </a:rPr>
              <a:t>https://owl.purdue.edu/owl/research_and_citation/apa_style/apa_formatting_and_style_guide/index.html</a:t>
            </a:r>
            <a:endParaRPr lang="en-US" sz="2000" dirty="0"/>
          </a:p>
          <a:p>
            <a:pPr marL="0" indent="0">
              <a:spcAft>
                <a:spcPts val="1200"/>
              </a:spcAft>
              <a:buNone/>
            </a:pPr>
            <a:endParaRPr lang="en-US" sz="2000" dirty="0"/>
          </a:p>
          <a:p>
            <a:pPr marL="0" indent="0">
              <a:spcAft>
                <a:spcPts val="1200"/>
              </a:spcAft>
              <a:buNone/>
            </a:pPr>
            <a:endParaRPr lang="en-CA" dirty="0"/>
          </a:p>
        </p:txBody>
      </p:sp>
      <p:sp>
        <p:nvSpPr>
          <p:cNvPr id="8" name="Slide Number Placeholder 7">
            <a:extLst>
              <a:ext uri="{FF2B5EF4-FFF2-40B4-BE49-F238E27FC236}">
                <a16:creationId xmlns:a16="http://schemas.microsoft.com/office/drawing/2014/main" id="{785AC437-022C-24D4-F838-11FFD21C73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960234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4506D-5DB9-C0D1-BA99-2DDF3FFDD7F0}"/>
              </a:ext>
            </a:extLst>
          </p:cNvPr>
          <p:cNvSpPr>
            <a:spLocks noGrp="1"/>
          </p:cNvSpPr>
          <p:nvPr>
            <p:ph type="title"/>
          </p:nvPr>
        </p:nvSpPr>
        <p:spPr/>
        <p:txBody>
          <a:bodyPr/>
          <a:lstStyle/>
          <a:p>
            <a:r>
              <a:rPr lang="en-US" dirty="0">
                <a:sym typeface="Wingdings" panose="05000000000000000000" pitchFamily="2" charset="2"/>
              </a:rPr>
              <a:t>For example…</a:t>
            </a:r>
            <a:br>
              <a:rPr lang="en-US" dirty="0">
                <a:sym typeface="Wingdings" panose="05000000000000000000" pitchFamily="2" charset="2"/>
              </a:rPr>
            </a:br>
            <a:br>
              <a:rPr lang="en-US" dirty="0">
                <a:sym typeface="Wingdings" panose="05000000000000000000" pitchFamily="2" charset="2"/>
              </a:rPr>
            </a:br>
            <a:r>
              <a:rPr lang="en-US" dirty="0">
                <a:sym typeface="Wingdings" panose="05000000000000000000" pitchFamily="2" charset="2"/>
              </a:rPr>
              <a:t>Cover page</a:t>
            </a:r>
            <a:br>
              <a:rPr lang="en-US" dirty="0">
                <a:sym typeface="Wingdings" panose="05000000000000000000" pitchFamily="2" charset="2"/>
              </a:rPr>
            </a:br>
            <a:br>
              <a:rPr lang="en-US" dirty="0">
                <a:sym typeface="Wingdings" panose="05000000000000000000" pitchFamily="2" charset="2"/>
              </a:rPr>
            </a:br>
            <a:r>
              <a:rPr lang="en-US" sz="2000" dirty="0">
                <a:solidFill>
                  <a:schemeClr val="bg1"/>
                </a:solidFill>
                <a:hlinkClick r:id="rId2">
                  <a:extLst>
                    <a:ext uri="{A12FA001-AC4F-418D-AE19-62706E023703}">
                      <ahyp:hlinkClr xmlns:ahyp="http://schemas.microsoft.com/office/drawing/2018/hyperlinkcolor" val="tx"/>
                    </a:ext>
                  </a:extLst>
                </a:hlinkClick>
              </a:rPr>
              <a:t>Title page setup (apa.org)</a:t>
            </a:r>
            <a:r>
              <a:rPr lang="en-US" sz="2000" dirty="0">
                <a:solidFill>
                  <a:schemeClr val="bg1"/>
                </a:solidFill>
              </a:rPr>
              <a:t> </a:t>
            </a:r>
          </a:p>
        </p:txBody>
      </p:sp>
      <p:graphicFrame>
        <p:nvGraphicFramePr>
          <p:cNvPr id="4" name="Object 3">
            <a:extLst>
              <a:ext uri="{FF2B5EF4-FFF2-40B4-BE49-F238E27FC236}">
                <a16:creationId xmlns:a16="http://schemas.microsoft.com/office/drawing/2014/main" id="{C3B38C76-6C3C-5B36-2835-577DF83A7F19}"/>
              </a:ext>
            </a:extLst>
          </p:cNvPr>
          <p:cNvGraphicFramePr>
            <a:graphicFrameLocks noChangeAspect="1"/>
          </p:cNvGraphicFramePr>
          <p:nvPr>
            <p:extLst>
              <p:ext uri="{D42A27DB-BD31-4B8C-83A1-F6EECF244321}">
                <p14:modId xmlns:p14="http://schemas.microsoft.com/office/powerpoint/2010/main" val="98639252"/>
              </p:ext>
            </p:extLst>
          </p:nvPr>
        </p:nvGraphicFramePr>
        <p:xfrm>
          <a:off x="3943739" y="805630"/>
          <a:ext cx="7010400" cy="5426075"/>
        </p:xfrm>
        <a:graphic>
          <a:graphicData uri="http://schemas.openxmlformats.org/presentationml/2006/ole">
            <mc:AlternateContent xmlns:mc="http://schemas.openxmlformats.org/markup-compatibility/2006">
              <mc:Choice xmlns:v="urn:schemas-microsoft-com:vml" Requires="v">
                <p:oleObj name="Bitmap Image" r:id="rId3" imgW="7010280" imgH="5425560" progId="PBrush">
                  <p:embed/>
                </p:oleObj>
              </mc:Choice>
              <mc:Fallback>
                <p:oleObj name="Bitmap Image" r:id="rId3" imgW="7010280" imgH="5425560" progId="PBrush">
                  <p:embed/>
                  <p:pic>
                    <p:nvPicPr>
                      <p:cNvPr id="0" name=""/>
                      <p:cNvPicPr/>
                      <p:nvPr/>
                    </p:nvPicPr>
                    <p:blipFill>
                      <a:blip r:embed="rId4"/>
                      <a:stretch>
                        <a:fillRect/>
                      </a:stretch>
                    </p:blipFill>
                    <p:spPr>
                      <a:xfrm>
                        <a:off x="3943739" y="805630"/>
                        <a:ext cx="7010400" cy="5426075"/>
                      </a:xfrm>
                      <a:prstGeom prst="rect">
                        <a:avLst/>
                      </a:prstGeom>
                      <a:ln w="76200">
                        <a:solidFill>
                          <a:srgbClr val="00B050"/>
                        </a:solidFill>
                      </a:ln>
                    </p:spPr>
                  </p:pic>
                </p:oleObj>
              </mc:Fallback>
            </mc:AlternateContent>
          </a:graphicData>
        </a:graphic>
      </p:graphicFrame>
    </p:spTree>
    <p:extLst>
      <p:ext uri="{BB962C8B-B14F-4D97-AF65-F5344CB8AC3E}">
        <p14:creationId xmlns:p14="http://schemas.microsoft.com/office/powerpoint/2010/main" val="2341515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AB28-F4A5-6C8F-35E3-7CADE17DC33F}"/>
              </a:ext>
            </a:extLst>
          </p:cNvPr>
          <p:cNvSpPr>
            <a:spLocks noGrp="1"/>
          </p:cNvSpPr>
          <p:nvPr>
            <p:ph type="title"/>
          </p:nvPr>
        </p:nvSpPr>
        <p:spPr>
          <a:xfrm>
            <a:off x="252919" y="1123837"/>
            <a:ext cx="2947482" cy="4601183"/>
          </a:xfrm>
        </p:spPr>
        <p:txBody>
          <a:bodyPr>
            <a:normAutofit/>
          </a:bodyPr>
          <a:lstStyle/>
          <a:p>
            <a:r>
              <a:rPr lang="en-US" dirty="0"/>
              <a:t>Part 1</a:t>
            </a:r>
            <a:br>
              <a:rPr lang="en-US" dirty="0"/>
            </a:br>
            <a:r>
              <a:rPr lang="en-US" dirty="0"/>
              <a:t>In-text citation</a:t>
            </a:r>
            <a:br>
              <a:rPr lang="en-US" dirty="0"/>
            </a:br>
            <a:r>
              <a:rPr lang="en-US" sz="2000" dirty="0"/>
              <a:t>In detail</a:t>
            </a:r>
          </a:p>
        </p:txBody>
      </p:sp>
      <p:graphicFrame>
        <p:nvGraphicFramePr>
          <p:cNvPr id="5" name="Content Placeholder 2">
            <a:extLst>
              <a:ext uri="{FF2B5EF4-FFF2-40B4-BE49-F238E27FC236}">
                <a16:creationId xmlns:a16="http://schemas.microsoft.com/office/drawing/2014/main" id="{1099A8BC-9D25-3DAA-331D-CBFB1193C08E}"/>
              </a:ext>
            </a:extLst>
          </p:cNvPr>
          <p:cNvGraphicFramePr>
            <a:graphicFrameLocks noGrp="1"/>
          </p:cNvGraphicFramePr>
          <p:nvPr>
            <p:ph idx="1"/>
            <p:extLst>
              <p:ext uri="{D42A27DB-BD31-4B8C-83A1-F6EECF244321}">
                <p14:modId xmlns:p14="http://schemas.microsoft.com/office/powerpoint/2010/main" val="591673617"/>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8188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4AD37-B29B-69F3-1FC1-E8C6D1EBF685}"/>
              </a:ext>
            </a:extLst>
          </p:cNvPr>
          <p:cNvSpPr>
            <a:spLocks noGrp="1"/>
          </p:cNvSpPr>
          <p:nvPr>
            <p:ph type="title"/>
          </p:nvPr>
        </p:nvSpPr>
        <p:spPr>
          <a:xfrm>
            <a:off x="252919" y="1123837"/>
            <a:ext cx="2947482" cy="4601183"/>
          </a:xfrm>
        </p:spPr>
        <p:txBody>
          <a:bodyPr>
            <a:normAutofit/>
          </a:bodyPr>
          <a:lstStyle/>
          <a:p>
            <a:r>
              <a:rPr lang="en-US" dirty="0"/>
              <a:t>Part 2</a:t>
            </a:r>
            <a:br>
              <a:rPr lang="en-US" dirty="0"/>
            </a:br>
            <a:r>
              <a:rPr lang="en-US" dirty="0"/>
              <a:t>References</a:t>
            </a:r>
            <a:br>
              <a:rPr lang="en-US" dirty="0"/>
            </a:br>
            <a:r>
              <a:rPr lang="en-US" sz="2000" dirty="0"/>
              <a:t>In detail</a:t>
            </a:r>
          </a:p>
        </p:txBody>
      </p:sp>
      <p:graphicFrame>
        <p:nvGraphicFramePr>
          <p:cNvPr id="7" name="Content Placeholder 2">
            <a:extLst>
              <a:ext uri="{FF2B5EF4-FFF2-40B4-BE49-F238E27FC236}">
                <a16:creationId xmlns:a16="http://schemas.microsoft.com/office/drawing/2014/main" id="{37ACA03E-4387-3C7C-E629-09C87CFDC220}"/>
              </a:ext>
            </a:extLst>
          </p:cNvPr>
          <p:cNvGraphicFramePr>
            <a:graphicFrameLocks noGrp="1"/>
          </p:cNvGraphicFramePr>
          <p:nvPr>
            <p:ph idx="1"/>
            <p:extLst>
              <p:ext uri="{D42A27DB-BD31-4B8C-83A1-F6EECF244321}">
                <p14:modId xmlns:p14="http://schemas.microsoft.com/office/powerpoint/2010/main" val="4249045860"/>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237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E50AB-FB43-47CE-A585-C0624407FB20}"/>
              </a:ext>
            </a:extLst>
          </p:cNvPr>
          <p:cNvSpPr>
            <a:spLocks noGrp="1"/>
          </p:cNvSpPr>
          <p:nvPr>
            <p:ph type="title"/>
          </p:nvPr>
        </p:nvSpPr>
        <p:spPr>
          <a:xfrm>
            <a:off x="293606" y="864108"/>
            <a:ext cx="2947482" cy="4601183"/>
          </a:xfrm>
        </p:spPr>
        <p:txBody>
          <a:bodyPr>
            <a:noAutofit/>
          </a:bodyPr>
          <a:lstStyle/>
          <a:p>
            <a:r>
              <a:rPr lang="en-US" sz="4000" dirty="0"/>
              <a:t>Time for your ‘test’</a:t>
            </a:r>
            <a:br>
              <a:rPr lang="en-US" sz="6000" dirty="0"/>
            </a:br>
            <a:r>
              <a:rPr lang="en-US" sz="6000" dirty="0"/>
              <a:t> </a:t>
            </a:r>
          </a:p>
        </p:txBody>
      </p:sp>
      <p:sp>
        <p:nvSpPr>
          <p:cNvPr id="3" name="Content Placeholder 2">
            <a:extLst>
              <a:ext uri="{FF2B5EF4-FFF2-40B4-BE49-F238E27FC236}">
                <a16:creationId xmlns:a16="http://schemas.microsoft.com/office/drawing/2014/main" id="{872FC63C-7AC5-4410-8F1E-F22428C4511E}"/>
              </a:ext>
            </a:extLst>
          </p:cNvPr>
          <p:cNvSpPr>
            <a:spLocks noGrp="1"/>
          </p:cNvSpPr>
          <p:nvPr>
            <p:ph idx="1"/>
          </p:nvPr>
        </p:nvSpPr>
        <p:spPr>
          <a:xfrm>
            <a:off x="3869268" y="864108"/>
            <a:ext cx="7315200" cy="5030665"/>
          </a:xfrm>
        </p:spPr>
        <p:txBody>
          <a:bodyPr>
            <a:normAutofit/>
          </a:bodyPr>
          <a:lstStyle/>
          <a:p>
            <a:pPr marL="0" indent="0">
              <a:buNone/>
            </a:pPr>
            <a:r>
              <a:rPr lang="en-US" sz="4800" dirty="0"/>
              <a:t>QUESTION </a:t>
            </a:r>
            <a:r>
              <a:rPr lang="en-US" sz="4000" dirty="0"/>
              <a:t>1</a:t>
            </a:r>
          </a:p>
          <a:p>
            <a:pPr marL="0" indent="0">
              <a:buNone/>
            </a:pPr>
            <a:endParaRPr lang="en-US" sz="4800" dirty="0"/>
          </a:p>
          <a:p>
            <a:pPr marL="0" indent="0">
              <a:buNone/>
            </a:pPr>
            <a:r>
              <a:rPr lang="en-US" sz="4800" dirty="0"/>
              <a:t>What </a:t>
            </a:r>
            <a:r>
              <a:rPr lang="en-US" sz="4800" b="1" u="sng" dirty="0"/>
              <a:t>two</a:t>
            </a:r>
            <a:r>
              <a:rPr lang="en-US" sz="4800" dirty="0"/>
              <a:t> things do you need to include in a </a:t>
            </a:r>
            <a:r>
              <a:rPr lang="en-US" sz="4800" b="1" dirty="0"/>
              <a:t>citation</a:t>
            </a:r>
            <a:r>
              <a:rPr lang="en-US" sz="4800" dirty="0"/>
              <a:t>?</a:t>
            </a:r>
          </a:p>
        </p:txBody>
      </p:sp>
      <p:pic>
        <p:nvPicPr>
          <p:cNvPr id="6" name="Picture 5" descr="A picture containing graphical user interface&#10;&#10;Description automatically generated">
            <a:extLst>
              <a:ext uri="{FF2B5EF4-FFF2-40B4-BE49-F238E27FC236}">
                <a16:creationId xmlns:a16="http://schemas.microsoft.com/office/drawing/2014/main" id="{32192C14-95EA-4AF6-90BF-CEA475C4977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0105" y="3882331"/>
            <a:ext cx="2694483" cy="2012442"/>
          </a:xfrm>
          <a:prstGeom prst="rect">
            <a:avLst/>
          </a:prstGeom>
        </p:spPr>
      </p:pic>
      <p:sp>
        <p:nvSpPr>
          <p:cNvPr id="7" name="TextBox 6">
            <a:extLst>
              <a:ext uri="{FF2B5EF4-FFF2-40B4-BE49-F238E27FC236}">
                <a16:creationId xmlns:a16="http://schemas.microsoft.com/office/drawing/2014/main" id="{B292CF75-5DFC-478E-BF9A-7EAEEA906548}"/>
              </a:ext>
            </a:extLst>
          </p:cNvPr>
          <p:cNvSpPr txBox="1"/>
          <p:nvPr/>
        </p:nvSpPr>
        <p:spPr>
          <a:xfrm>
            <a:off x="420104" y="6178558"/>
            <a:ext cx="2694483" cy="369332"/>
          </a:xfrm>
          <a:prstGeom prst="rect">
            <a:avLst/>
          </a:prstGeom>
          <a:noFill/>
        </p:spPr>
        <p:txBody>
          <a:bodyPr wrap="square" rtlCol="0">
            <a:spAutoFit/>
          </a:bodyPr>
          <a:lstStyle/>
          <a:p>
            <a:r>
              <a:rPr lang="en-US" sz="900" dirty="0">
                <a:hlinkClick r:id="rId3" tooltip="http://www.schcounselor.com/2012_03_01_archive.html"/>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45692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92D13-BB75-4ADE-A127-244994866C63}"/>
              </a:ext>
            </a:extLst>
          </p:cNvPr>
          <p:cNvSpPr>
            <a:spLocks noGrp="1"/>
          </p:cNvSpPr>
          <p:nvPr>
            <p:ph type="title"/>
          </p:nvPr>
        </p:nvSpPr>
        <p:spPr/>
        <p:txBody>
          <a:bodyPr/>
          <a:lstStyle/>
          <a:p>
            <a:r>
              <a:rPr lang="en-US" dirty="0"/>
              <a:t>1. Author’s LAST name</a:t>
            </a:r>
            <a:br>
              <a:rPr lang="en-US" dirty="0"/>
            </a:br>
            <a:br>
              <a:rPr lang="en-US" dirty="0"/>
            </a:br>
            <a:r>
              <a:rPr lang="en-US" dirty="0"/>
              <a:t>2. YEAR of publication</a:t>
            </a:r>
          </a:p>
        </p:txBody>
      </p:sp>
      <p:sp>
        <p:nvSpPr>
          <p:cNvPr id="3" name="Content Placeholder 2">
            <a:extLst>
              <a:ext uri="{FF2B5EF4-FFF2-40B4-BE49-F238E27FC236}">
                <a16:creationId xmlns:a16="http://schemas.microsoft.com/office/drawing/2014/main" id="{482B1534-48EA-460B-BCDD-CCB0AD323E89}"/>
              </a:ext>
            </a:extLst>
          </p:cNvPr>
          <p:cNvSpPr>
            <a:spLocks noGrp="1"/>
          </p:cNvSpPr>
          <p:nvPr>
            <p:ph idx="1"/>
          </p:nvPr>
        </p:nvSpPr>
        <p:spPr/>
        <p:txBody>
          <a:bodyPr>
            <a:normAutofit/>
          </a:bodyPr>
          <a:lstStyle/>
          <a:p>
            <a:pPr marL="0" indent="0">
              <a:buNone/>
            </a:pPr>
            <a:r>
              <a:rPr lang="en-US" sz="4400" dirty="0"/>
              <a:t>QUESTION 2</a:t>
            </a:r>
          </a:p>
          <a:p>
            <a:pPr marL="0" indent="0">
              <a:buNone/>
            </a:pPr>
            <a:endParaRPr lang="en-US" sz="4400" dirty="0"/>
          </a:p>
          <a:p>
            <a:pPr marL="0" indent="0">
              <a:buNone/>
            </a:pPr>
            <a:r>
              <a:rPr lang="en-US" sz="4400" dirty="0"/>
              <a:t>What does PARAPHRASE mean?</a:t>
            </a:r>
          </a:p>
        </p:txBody>
      </p:sp>
    </p:spTree>
    <p:extLst>
      <p:ext uri="{BB962C8B-B14F-4D97-AF65-F5344CB8AC3E}">
        <p14:creationId xmlns:p14="http://schemas.microsoft.com/office/powerpoint/2010/main" val="344718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A5D-95CB-4012-83F7-98925B75CD45}"/>
              </a:ext>
            </a:extLst>
          </p:cNvPr>
          <p:cNvSpPr>
            <a:spLocks noGrp="1"/>
          </p:cNvSpPr>
          <p:nvPr>
            <p:ph type="title"/>
          </p:nvPr>
        </p:nvSpPr>
        <p:spPr/>
        <p:txBody>
          <a:bodyPr>
            <a:normAutofit/>
          </a:bodyPr>
          <a:lstStyle/>
          <a:p>
            <a:r>
              <a:rPr lang="en-US" sz="4400" dirty="0"/>
              <a:t>To put information in your own words</a:t>
            </a:r>
          </a:p>
        </p:txBody>
      </p:sp>
      <p:sp>
        <p:nvSpPr>
          <p:cNvPr id="3" name="Content Placeholder 2">
            <a:extLst>
              <a:ext uri="{FF2B5EF4-FFF2-40B4-BE49-F238E27FC236}">
                <a16:creationId xmlns:a16="http://schemas.microsoft.com/office/drawing/2014/main" id="{3C6BEC57-6D34-40F3-95C5-0E4CED577DAF}"/>
              </a:ext>
            </a:extLst>
          </p:cNvPr>
          <p:cNvSpPr>
            <a:spLocks noGrp="1"/>
          </p:cNvSpPr>
          <p:nvPr>
            <p:ph idx="1"/>
          </p:nvPr>
        </p:nvSpPr>
        <p:spPr/>
        <p:txBody>
          <a:bodyPr>
            <a:normAutofit/>
          </a:bodyPr>
          <a:lstStyle/>
          <a:p>
            <a:pPr marL="0" indent="0">
              <a:buNone/>
            </a:pPr>
            <a:r>
              <a:rPr lang="en-US" sz="4000" dirty="0"/>
              <a:t>QUESTION 3</a:t>
            </a:r>
          </a:p>
          <a:p>
            <a:pPr marL="0" indent="0">
              <a:buNone/>
            </a:pPr>
            <a:endParaRPr lang="en-US" sz="4000" dirty="0"/>
          </a:p>
          <a:p>
            <a:pPr marL="0" indent="0">
              <a:buNone/>
            </a:pPr>
            <a:r>
              <a:rPr lang="en-US" sz="4000" dirty="0"/>
              <a:t>When inserting quotes (original words) from a source into your sentence, the quote must be in _____________________.</a:t>
            </a:r>
          </a:p>
        </p:txBody>
      </p:sp>
    </p:spTree>
    <p:extLst>
      <p:ext uri="{BB962C8B-B14F-4D97-AF65-F5344CB8AC3E}">
        <p14:creationId xmlns:p14="http://schemas.microsoft.com/office/powerpoint/2010/main" val="375269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1649B-A614-40A0-83C7-3E7BF9CC5A71}"/>
              </a:ext>
            </a:extLst>
          </p:cNvPr>
          <p:cNvSpPr>
            <a:spLocks noGrp="1"/>
          </p:cNvSpPr>
          <p:nvPr>
            <p:ph type="title"/>
          </p:nvPr>
        </p:nvSpPr>
        <p:spPr/>
        <p:txBody>
          <a:bodyPr>
            <a:normAutofit/>
          </a:bodyPr>
          <a:lstStyle/>
          <a:p>
            <a:r>
              <a:rPr lang="en-US" dirty="0"/>
              <a:t>Various citation styles</a:t>
            </a:r>
          </a:p>
        </p:txBody>
      </p:sp>
      <p:sp>
        <p:nvSpPr>
          <p:cNvPr id="3" name="Content Placeholder 2">
            <a:extLst>
              <a:ext uri="{FF2B5EF4-FFF2-40B4-BE49-F238E27FC236}">
                <a16:creationId xmlns:a16="http://schemas.microsoft.com/office/drawing/2014/main" id="{11AE916D-035D-4EAA-BBF3-73360166EAD7}"/>
              </a:ext>
            </a:extLst>
          </p:cNvPr>
          <p:cNvSpPr>
            <a:spLocks noGrp="1"/>
          </p:cNvSpPr>
          <p:nvPr>
            <p:ph sz="half" idx="1"/>
          </p:nvPr>
        </p:nvSpPr>
        <p:spPr>
          <a:xfrm>
            <a:off x="3867912" y="868680"/>
            <a:ext cx="7434826" cy="5120640"/>
          </a:xfrm>
        </p:spPr>
        <p:txBody>
          <a:bodyPr>
            <a:normAutofit/>
          </a:bodyPr>
          <a:lstStyle/>
          <a:p>
            <a:r>
              <a:rPr lang="en-US" sz="4000" b="1" dirty="0"/>
              <a:t>American Psychological Association (APA)</a:t>
            </a:r>
          </a:p>
          <a:p>
            <a:r>
              <a:rPr lang="en-US" sz="3200" dirty="0"/>
              <a:t>Modern Language Association (MLA)</a:t>
            </a:r>
          </a:p>
          <a:p>
            <a:r>
              <a:rPr lang="en-US" sz="3200" dirty="0"/>
              <a:t>Chicago Manual of Style (CMS)</a:t>
            </a:r>
          </a:p>
          <a:p>
            <a:r>
              <a:rPr lang="en-US" sz="3200" dirty="0"/>
              <a:t>Harvard Style</a:t>
            </a:r>
          </a:p>
          <a:p>
            <a:r>
              <a:rPr lang="en-US" sz="3200" dirty="0"/>
              <a:t>Oxford Referencing Style</a:t>
            </a:r>
          </a:p>
          <a:p>
            <a:r>
              <a:rPr lang="en-US" sz="3200" dirty="0"/>
              <a:t>Vancouver Style</a:t>
            </a:r>
          </a:p>
        </p:txBody>
      </p:sp>
    </p:spTree>
    <p:extLst>
      <p:ext uri="{BB962C8B-B14F-4D97-AF65-F5344CB8AC3E}">
        <p14:creationId xmlns:p14="http://schemas.microsoft.com/office/powerpoint/2010/main" val="3580852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7E49-96BE-4F1B-8DCA-3945EB9CD0ED}"/>
              </a:ext>
            </a:extLst>
          </p:cNvPr>
          <p:cNvSpPr>
            <a:spLocks noGrp="1"/>
          </p:cNvSpPr>
          <p:nvPr>
            <p:ph type="title"/>
          </p:nvPr>
        </p:nvSpPr>
        <p:spPr/>
        <p:txBody>
          <a:bodyPr/>
          <a:lstStyle/>
          <a:p>
            <a:r>
              <a:rPr lang="en-US" dirty="0"/>
              <a:t>QUOTATION MARKS </a:t>
            </a:r>
            <a:br>
              <a:rPr lang="en-US" dirty="0"/>
            </a:br>
            <a:br>
              <a:rPr lang="en-US" dirty="0"/>
            </a:br>
            <a:r>
              <a:rPr lang="en-US" dirty="0"/>
              <a:t>“……”</a:t>
            </a:r>
          </a:p>
        </p:txBody>
      </p:sp>
      <p:sp>
        <p:nvSpPr>
          <p:cNvPr id="3" name="Content Placeholder 2">
            <a:extLst>
              <a:ext uri="{FF2B5EF4-FFF2-40B4-BE49-F238E27FC236}">
                <a16:creationId xmlns:a16="http://schemas.microsoft.com/office/drawing/2014/main" id="{1A0FDEEA-2A31-4574-9978-95DFAC4670DD}"/>
              </a:ext>
            </a:extLst>
          </p:cNvPr>
          <p:cNvSpPr>
            <a:spLocks noGrp="1"/>
          </p:cNvSpPr>
          <p:nvPr>
            <p:ph idx="1"/>
          </p:nvPr>
        </p:nvSpPr>
        <p:spPr/>
        <p:txBody>
          <a:bodyPr>
            <a:normAutofit/>
          </a:bodyPr>
          <a:lstStyle/>
          <a:p>
            <a:pPr marL="0" indent="0">
              <a:buNone/>
            </a:pPr>
            <a:r>
              <a:rPr lang="en-US" sz="4000" dirty="0"/>
              <a:t>QUESTION 4</a:t>
            </a:r>
          </a:p>
          <a:p>
            <a:pPr marL="0" indent="0">
              <a:buNone/>
            </a:pPr>
            <a:endParaRPr lang="en-US" sz="4000" dirty="0"/>
          </a:p>
          <a:p>
            <a:pPr marL="0" indent="0">
              <a:buNone/>
            </a:pPr>
            <a:r>
              <a:rPr lang="en-US" sz="4000" dirty="0"/>
              <a:t>At the end of your paper, you should include a list of all your sources in alphabetical order.  This list is called your ______________.</a:t>
            </a:r>
          </a:p>
        </p:txBody>
      </p:sp>
    </p:spTree>
    <p:extLst>
      <p:ext uri="{BB962C8B-B14F-4D97-AF65-F5344CB8AC3E}">
        <p14:creationId xmlns:p14="http://schemas.microsoft.com/office/powerpoint/2010/main" val="56146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41A1-1E1C-4D28-B3F1-DE763A8575C4}"/>
              </a:ext>
            </a:extLst>
          </p:cNvPr>
          <p:cNvSpPr>
            <a:spLocks noGrp="1"/>
          </p:cNvSpPr>
          <p:nvPr>
            <p:ph type="title"/>
          </p:nvPr>
        </p:nvSpPr>
        <p:spPr>
          <a:xfrm>
            <a:off x="252919" y="736181"/>
            <a:ext cx="2947482" cy="4601183"/>
          </a:xfrm>
        </p:spPr>
        <p:txBody>
          <a:bodyPr/>
          <a:lstStyle/>
          <a:p>
            <a:pPr algn="ctr"/>
            <a:r>
              <a:rPr lang="en-US" dirty="0"/>
              <a:t>References</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E8FDA2CC-BB52-4C4C-B579-D2B5B0628B69}"/>
              </a:ext>
            </a:extLst>
          </p:cNvPr>
          <p:cNvSpPr>
            <a:spLocks noGrp="1"/>
          </p:cNvSpPr>
          <p:nvPr>
            <p:ph idx="1"/>
          </p:nvPr>
        </p:nvSpPr>
        <p:spPr>
          <a:xfrm>
            <a:off x="3869267" y="864108"/>
            <a:ext cx="8598377" cy="5120640"/>
          </a:xfrm>
        </p:spPr>
        <p:txBody>
          <a:bodyPr>
            <a:normAutofit/>
          </a:bodyPr>
          <a:lstStyle/>
          <a:p>
            <a:pPr marL="0" indent="0">
              <a:buNone/>
            </a:pPr>
            <a:r>
              <a:rPr lang="en-CA" sz="4800" dirty="0"/>
              <a:t>Those are the basics of APA!</a:t>
            </a:r>
          </a:p>
          <a:p>
            <a:pPr marL="0" indent="0" algn="ctr">
              <a:buNone/>
            </a:pPr>
            <a:r>
              <a:rPr lang="en-CA" sz="9600" dirty="0">
                <a:sym typeface="Wingdings" panose="05000000000000000000" pitchFamily="2" charset="2"/>
              </a:rPr>
              <a:t></a:t>
            </a:r>
            <a:endParaRPr lang="en-US" sz="9600" dirty="0"/>
          </a:p>
        </p:txBody>
      </p:sp>
      <p:pic>
        <p:nvPicPr>
          <p:cNvPr id="11" name="Picture 10" descr="A person in a suit and tie&#10;&#10;Description automatically generated with low confidence">
            <a:extLst>
              <a:ext uri="{FF2B5EF4-FFF2-40B4-BE49-F238E27FC236}">
                <a16:creationId xmlns:a16="http://schemas.microsoft.com/office/drawing/2014/main" id="{C5239E76-4DEB-4351-A8AE-5027C388FB4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5931" y="3215849"/>
            <a:ext cx="2741458" cy="2741458"/>
          </a:xfrm>
          <a:prstGeom prst="rect">
            <a:avLst/>
          </a:prstGeom>
        </p:spPr>
      </p:pic>
      <p:sp>
        <p:nvSpPr>
          <p:cNvPr id="12" name="TextBox 11">
            <a:extLst>
              <a:ext uri="{FF2B5EF4-FFF2-40B4-BE49-F238E27FC236}">
                <a16:creationId xmlns:a16="http://schemas.microsoft.com/office/drawing/2014/main" id="{E25317F8-F6EE-4472-8309-3C809BD6EA9B}"/>
              </a:ext>
            </a:extLst>
          </p:cNvPr>
          <p:cNvSpPr txBox="1"/>
          <p:nvPr/>
        </p:nvSpPr>
        <p:spPr>
          <a:xfrm>
            <a:off x="252918" y="6114196"/>
            <a:ext cx="3080831" cy="230832"/>
          </a:xfrm>
          <a:prstGeom prst="rect">
            <a:avLst/>
          </a:prstGeom>
          <a:noFill/>
        </p:spPr>
        <p:txBody>
          <a:bodyPr wrap="square" rtlCol="0">
            <a:spAutoFit/>
          </a:bodyPr>
          <a:lstStyle/>
          <a:p>
            <a:r>
              <a:rPr lang="en-US" sz="900" dirty="0">
                <a:hlinkClick r:id="rId3" tooltip="http://www.pngall.com/happy-person-png"/>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117643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70737-670C-06B4-F6FC-65D6A94BE712}"/>
              </a:ext>
            </a:extLst>
          </p:cNvPr>
          <p:cNvSpPr>
            <a:spLocks noGrp="1"/>
          </p:cNvSpPr>
          <p:nvPr>
            <p:ph type="title"/>
          </p:nvPr>
        </p:nvSpPr>
        <p:spPr>
          <a:xfrm>
            <a:off x="40810" y="1518081"/>
            <a:ext cx="4065973" cy="2108447"/>
          </a:xfrm>
        </p:spPr>
        <p:txBody>
          <a:bodyPr/>
          <a:lstStyle/>
          <a:p>
            <a:r>
              <a:rPr lang="en-US" dirty="0"/>
              <a:t>And now?</a:t>
            </a:r>
            <a:endParaRPr lang="en-CA" dirty="0"/>
          </a:p>
        </p:txBody>
      </p:sp>
      <p:sp>
        <p:nvSpPr>
          <p:cNvPr id="6" name="Text Placeholder 5">
            <a:extLst>
              <a:ext uri="{FF2B5EF4-FFF2-40B4-BE49-F238E27FC236}">
                <a16:creationId xmlns:a16="http://schemas.microsoft.com/office/drawing/2014/main" id="{9B61941D-CA88-A173-5A66-BAA9D9E6BA62}"/>
              </a:ext>
            </a:extLst>
          </p:cNvPr>
          <p:cNvSpPr>
            <a:spLocks noGrp="1"/>
          </p:cNvSpPr>
          <p:nvPr>
            <p:ph type="body" sz="quarter" idx="15"/>
          </p:nvPr>
        </p:nvSpPr>
        <p:spPr>
          <a:xfrm>
            <a:off x="4291884" y="1833762"/>
            <a:ext cx="7389576" cy="856275"/>
          </a:xfrm>
        </p:spPr>
        <p:txBody>
          <a:bodyPr>
            <a:normAutofit/>
          </a:bodyPr>
          <a:lstStyle/>
          <a:p>
            <a:r>
              <a:rPr lang="en-CA" dirty="0"/>
              <a:t>How knowledgeable are you about APA citation?</a:t>
            </a:r>
          </a:p>
          <a:p>
            <a:endParaRPr lang="en-CA" dirty="0"/>
          </a:p>
          <a:p>
            <a:endParaRPr lang="en-CA" dirty="0"/>
          </a:p>
          <a:p>
            <a:endParaRPr lang="en-CA" dirty="0"/>
          </a:p>
        </p:txBody>
      </p:sp>
      <p:sp>
        <p:nvSpPr>
          <p:cNvPr id="8" name="Slide Number Placeholder 7">
            <a:extLst>
              <a:ext uri="{FF2B5EF4-FFF2-40B4-BE49-F238E27FC236}">
                <a16:creationId xmlns:a16="http://schemas.microsoft.com/office/drawing/2014/main" id="{785AC437-022C-24D4-F838-11FFD21C73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4" name="Picture 3">
            <a:extLst>
              <a:ext uri="{FF2B5EF4-FFF2-40B4-BE49-F238E27FC236}">
                <a16:creationId xmlns:a16="http://schemas.microsoft.com/office/drawing/2014/main" id="{E13F9774-5BB9-2C1C-1E65-875FB32BC58E}"/>
              </a:ext>
            </a:extLst>
          </p:cNvPr>
          <p:cNvPicPr>
            <a:picLocks noChangeAspect="1"/>
          </p:cNvPicPr>
          <p:nvPr/>
        </p:nvPicPr>
        <p:blipFill>
          <a:blip r:embed="rId3"/>
          <a:stretch>
            <a:fillRect/>
          </a:stretch>
        </p:blipFill>
        <p:spPr>
          <a:xfrm>
            <a:off x="4236329" y="2690037"/>
            <a:ext cx="7914861" cy="2296083"/>
          </a:xfrm>
          <a:prstGeom prst="rect">
            <a:avLst/>
          </a:prstGeom>
        </p:spPr>
      </p:pic>
    </p:spTree>
    <p:extLst>
      <p:ext uri="{BB962C8B-B14F-4D97-AF65-F5344CB8AC3E}">
        <p14:creationId xmlns:p14="http://schemas.microsoft.com/office/powerpoint/2010/main" val="3624822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Need more help?</a:t>
            </a:r>
            <a:endParaRPr lang="en-CA" sz="4800" dirty="0"/>
          </a:p>
        </p:txBody>
      </p:sp>
      <p:sp>
        <p:nvSpPr>
          <p:cNvPr id="3" name="Content Placeholder 2"/>
          <p:cNvSpPr>
            <a:spLocks noGrp="1"/>
          </p:cNvSpPr>
          <p:nvPr>
            <p:ph idx="1"/>
          </p:nvPr>
        </p:nvSpPr>
        <p:spPr>
          <a:xfrm>
            <a:off x="4017402" y="965539"/>
            <a:ext cx="7921679" cy="6438899"/>
          </a:xfrm>
        </p:spPr>
        <p:txBody>
          <a:bodyPr>
            <a:normAutofit/>
          </a:bodyPr>
          <a:lstStyle/>
          <a:p>
            <a:r>
              <a:rPr lang="en-US" sz="2400" dirty="0"/>
              <a:t>Book a 25-minute appointment with International Academic Support (or the Writing Centre):</a:t>
            </a:r>
            <a:r>
              <a:rPr lang="en-US" sz="3300" dirty="0"/>
              <a:t> </a:t>
            </a:r>
            <a:r>
              <a:rPr lang="en-CA" sz="3000" b="1" dirty="0">
                <a:hlinkClick r:id="rId2"/>
              </a:rPr>
              <a:t>https://vancouver.mywconline.com/</a:t>
            </a:r>
            <a:endParaRPr lang="en-US" sz="3200" dirty="0"/>
          </a:p>
          <a:p>
            <a:endParaRPr lang="en-US" sz="2600" dirty="0"/>
          </a:p>
          <a:p>
            <a:r>
              <a:rPr lang="en-US" sz="2600" dirty="0"/>
              <a:t>For more information, look at this in-depth PPT from our Writing Centre: </a:t>
            </a:r>
            <a:r>
              <a:rPr lang="en-CA" sz="2400" b="0" i="0" u="sng" dirty="0">
                <a:solidFill>
                  <a:srgbClr val="24ADF2"/>
                </a:solidFill>
                <a:effectLst/>
                <a:latin typeface="ProximaNova"/>
                <a:hlinkClick r:id="rId3"/>
              </a:rPr>
              <a:t>APA Style</a:t>
            </a:r>
            <a:endParaRPr lang="en-CA" sz="2400" b="0" i="0" u="sng" dirty="0">
              <a:solidFill>
                <a:srgbClr val="24ADF2"/>
              </a:solidFill>
              <a:effectLst/>
              <a:latin typeface="ProximaNova"/>
            </a:endParaRPr>
          </a:p>
          <a:p>
            <a:r>
              <a:rPr lang="en-US" sz="2400" dirty="0"/>
              <a:t>Refer to Purdue University’s </a:t>
            </a:r>
            <a:r>
              <a:rPr lang="en-US" sz="2400" b="1" dirty="0">
                <a:solidFill>
                  <a:srgbClr val="FF0000"/>
                </a:solidFill>
              </a:rPr>
              <a:t>Purdue Online Writing Lab </a:t>
            </a:r>
            <a:r>
              <a:rPr lang="en-US" sz="2400" dirty="0"/>
              <a:t>- </a:t>
            </a:r>
            <a:r>
              <a:rPr lang="en-US" sz="2400" dirty="0">
                <a:hlinkClick r:id="rId4"/>
              </a:rPr>
              <a:t>https://owl.purdue.edu/owl/research_and_citation/apa_style/apa_formatting_and_style_guide/general_format.html</a:t>
            </a:r>
            <a:r>
              <a:rPr lang="en-US" sz="2400" dirty="0"/>
              <a:t> or the American Psychological Association </a:t>
            </a:r>
            <a:r>
              <a:rPr lang="en-US" sz="2400" b="1" dirty="0">
                <a:solidFill>
                  <a:srgbClr val="FF0000"/>
                </a:solidFill>
              </a:rPr>
              <a:t>(APA) website </a:t>
            </a:r>
            <a:r>
              <a:rPr lang="en-US" sz="2400" dirty="0"/>
              <a:t>- </a:t>
            </a:r>
            <a:r>
              <a:rPr lang="en-US" sz="2400" dirty="0">
                <a:hlinkClick r:id="rId5"/>
              </a:rPr>
              <a:t>https://apastyle.apa.org/style-grammar-guidelines</a:t>
            </a:r>
            <a:r>
              <a:rPr lang="en-US" sz="2400" dirty="0"/>
              <a:t> </a:t>
            </a:r>
            <a:endParaRPr lang="en-CA" sz="2400" b="0" i="0" u="sng" dirty="0">
              <a:solidFill>
                <a:srgbClr val="24ADF2"/>
              </a:solidFill>
              <a:effectLst/>
              <a:latin typeface="ProximaNova"/>
            </a:endParaRPr>
          </a:p>
          <a:p>
            <a:pPr marL="0" indent="0">
              <a:buNone/>
            </a:pPr>
            <a:endParaRPr lang="en-US" sz="2800" dirty="0"/>
          </a:p>
          <a:p>
            <a:endParaRPr lang="en-US" dirty="0"/>
          </a:p>
          <a:p>
            <a:endParaRPr lang="en-CA" dirty="0"/>
          </a:p>
        </p:txBody>
      </p:sp>
    </p:spTree>
    <p:extLst>
      <p:ext uri="{BB962C8B-B14F-4D97-AF65-F5344CB8AC3E}">
        <p14:creationId xmlns:p14="http://schemas.microsoft.com/office/powerpoint/2010/main" val="2380762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490AA-87F8-479A-83BE-54715CAB1119}"/>
              </a:ext>
            </a:extLst>
          </p:cNvPr>
          <p:cNvSpPr>
            <a:spLocks noGrp="1"/>
          </p:cNvSpPr>
          <p:nvPr>
            <p:ph type="title"/>
          </p:nvPr>
        </p:nvSpPr>
        <p:spPr/>
        <p:txBody>
          <a:bodyPr/>
          <a:lstStyle/>
          <a:p>
            <a:r>
              <a:rPr lang="en-CA" dirty="0"/>
              <a:t>Thank You!</a:t>
            </a:r>
          </a:p>
        </p:txBody>
      </p:sp>
      <p:sp>
        <p:nvSpPr>
          <p:cNvPr id="3" name="Content Placeholder 2">
            <a:extLst>
              <a:ext uri="{FF2B5EF4-FFF2-40B4-BE49-F238E27FC236}">
                <a16:creationId xmlns:a16="http://schemas.microsoft.com/office/drawing/2014/main" id="{22149B7D-211A-45F8-A6BA-5225B11E8194}"/>
              </a:ext>
            </a:extLst>
          </p:cNvPr>
          <p:cNvSpPr>
            <a:spLocks noGrp="1"/>
          </p:cNvSpPr>
          <p:nvPr>
            <p:ph idx="1"/>
          </p:nvPr>
        </p:nvSpPr>
        <p:spPr>
          <a:xfrm>
            <a:off x="3775000" y="575489"/>
            <a:ext cx="7315200" cy="5120640"/>
          </a:xfrm>
        </p:spPr>
        <p:txBody>
          <a:bodyPr/>
          <a:lstStyle/>
          <a:p>
            <a:pPr marL="0" indent="0">
              <a:buNone/>
            </a:pPr>
            <a:r>
              <a:rPr lang="en-CA" sz="2400" dirty="0"/>
              <a:t>          We look forward to working with you!</a:t>
            </a:r>
          </a:p>
          <a:p>
            <a:pPr marL="0" indent="0">
              <a:buNone/>
            </a:pPr>
            <a:endParaRPr lang="en-CA" sz="2400"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2331720" lvl="5" indent="0">
              <a:buNone/>
            </a:pPr>
            <a:r>
              <a:rPr lang="en-CA" sz="1600" b="1" dirty="0">
                <a:solidFill>
                  <a:schemeClr val="accent1"/>
                </a:solidFill>
              </a:rPr>
              <a:t>Your </a:t>
            </a:r>
            <a:r>
              <a:rPr lang="en-CA" sz="1600" dirty="0"/>
              <a:t>IAS Team!</a:t>
            </a:r>
          </a:p>
          <a:p>
            <a:pPr marL="0" indent="0">
              <a:lnSpc>
                <a:spcPct val="100000"/>
              </a:lnSpc>
              <a:spcBef>
                <a:spcPts val="0"/>
              </a:spcBef>
              <a:buNone/>
            </a:pPr>
            <a:r>
              <a:rPr lang="en-CA" dirty="0"/>
              <a:t>                 Kate Weber 	               Sylvia Arnold</a:t>
            </a:r>
          </a:p>
          <a:p>
            <a:pPr marL="0" indent="0">
              <a:buNone/>
            </a:pPr>
            <a:r>
              <a:rPr lang="en-CA" sz="1200" dirty="0"/>
              <a:t>		</a:t>
            </a:r>
          </a:p>
        </p:txBody>
      </p:sp>
      <p:pic>
        <p:nvPicPr>
          <p:cNvPr id="6" name="Picture 5">
            <a:extLst>
              <a:ext uri="{FF2B5EF4-FFF2-40B4-BE49-F238E27FC236}">
                <a16:creationId xmlns:a16="http://schemas.microsoft.com/office/drawing/2014/main" id="{FE94A4CB-E29E-440B-AB27-3525F9DD12CB}"/>
              </a:ext>
            </a:extLst>
          </p:cNvPr>
          <p:cNvPicPr>
            <a:picLocks noChangeAspect="1"/>
          </p:cNvPicPr>
          <p:nvPr/>
        </p:nvPicPr>
        <p:blipFill>
          <a:blip r:embed="rId2"/>
          <a:stretch>
            <a:fillRect/>
          </a:stretch>
        </p:blipFill>
        <p:spPr>
          <a:xfrm>
            <a:off x="7036746" y="1512846"/>
            <a:ext cx="2083400" cy="2374614"/>
          </a:xfrm>
          <a:prstGeom prst="rect">
            <a:avLst/>
          </a:prstGeom>
        </p:spPr>
      </p:pic>
      <p:sp>
        <p:nvSpPr>
          <p:cNvPr id="8" name="TextBox 7">
            <a:extLst>
              <a:ext uri="{FF2B5EF4-FFF2-40B4-BE49-F238E27FC236}">
                <a16:creationId xmlns:a16="http://schemas.microsoft.com/office/drawing/2014/main" id="{FC7E12D7-A21C-4418-8511-070B1B1D0AE1}"/>
              </a:ext>
            </a:extLst>
          </p:cNvPr>
          <p:cNvSpPr txBox="1"/>
          <p:nvPr/>
        </p:nvSpPr>
        <p:spPr>
          <a:xfrm>
            <a:off x="0" y="6069549"/>
            <a:ext cx="6100618" cy="630942"/>
          </a:xfrm>
          <a:prstGeom prst="rect">
            <a:avLst/>
          </a:prstGeom>
          <a:noFill/>
        </p:spPr>
        <p:txBody>
          <a:bodyPr wrap="square">
            <a:spAutoFit/>
          </a:bodyPr>
          <a:lstStyle/>
          <a:p>
            <a:r>
              <a:rPr lang="en-CA" sz="1700" dirty="0">
                <a:solidFill>
                  <a:srgbClr val="0070C0"/>
                </a:solidFill>
                <a:hlinkClick r:id="rId3">
                  <a:extLst>
                    <a:ext uri="{A12FA001-AC4F-418D-AE19-62706E023703}">
                      <ahyp:hlinkClr xmlns:ahyp="http://schemas.microsoft.com/office/drawing/2018/hyperlinkcolor" val="tx"/>
                    </a:ext>
                  </a:extLst>
                </a:hlinkClick>
              </a:rPr>
              <a:t>International Academic Support (IAS)</a:t>
            </a:r>
            <a:r>
              <a:rPr lang="en-CA" sz="1700" dirty="0">
                <a:solidFill>
                  <a:srgbClr val="0070C0"/>
                </a:solidFill>
              </a:rPr>
              <a:t> </a:t>
            </a:r>
          </a:p>
          <a:p>
            <a:r>
              <a:rPr lang="en-CA" sz="1800" dirty="0"/>
              <a:t>ias-viu@viu.ca</a:t>
            </a:r>
            <a:endParaRPr lang="en-CA" sz="1700" dirty="0">
              <a:solidFill>
                <a:srgbClr val="0070C0"/>
              </a:solidFill>
            </a:endParaRPr>
          </a:p>
        </p:txBody>
      </p:sp>
      <p:pic>
        <p:nvPicPr>
          <p:cNvPr id="4" name="Picture 3">
            <a:extLst>
              <a:ext uri="{FF2B5EF4-FFF2-40B4-BE49-F238E27FC236}">
                <a16:creationId xmlns:a16="http://schemas.microsoft.com/office/drawing/2014/main" id="{D01848F5-BEA0-EC00-83CC-944D094EC0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9564" y="1512846"/>
            <a:ext cx="1878457" cy="2374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733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1851"/>
            <a:ext cx="3384222" cy="5250729"/>
          </a:xfrm>
          <a:noFill/>
        </p:spPr>
        <p:txBody>
          <a:bodyPr>
            <a:normAutofit/>
          </a:bodyPr>
          <a:lstStyle/>
          <a:p>
            <a:r>
              <a:rPr lang="en-US" dirty="0"/>
              <a:t>Rate this academic paragraph</a:t>
            </a:r>
            <a:br>
              <a:rPr lang="en-US" sz="2400" dirty="0"/>
            </a:br>
            <a:br>
              <a:rPr lang="en-US" sz="2400" dirty="0"/>
            </a:br>
            <a:endParaRPr lang="en-CA" dirty="0"/>
          </a:p>
        </p:txBody>
      </p:sp>
      <p:sp>
        <p:nvSpPr>
          <p:cNvPr id="4" name="Content Placeholder 2"/>
          <p:cNvSpPr>
            <a:spLocks noGrp="1"/>
          </p:cNvSpPr>
          <p:nvPr>
            <p:ph idx="1"/>
          </p:nvPr>
        </p:nvSpPr>
        <p:spPr>
          <a:xfrm>
            <a:off x="3869268" y="141402"/>
            <a:ext cx="7497232" cy="6500698"/>
          </a:xfrm>
        </p:spPr>
        <p:txBody>
          <a:bodyPr>
            <a:normAutofit fontScale="92500" lnSpcReduction="20000"/>
          </a:bodyPr>
          <a:lstStyle/>
          <a:p>
            <a:pPr marL="0" indent="0">
              <a:lnSpc>
                <a:spcPct val="150000"/>
              </a:lnSpc>
              <a:spcBef>
                <a:spcPts val="0"/>
              </a:spcBef>
              <a:buNone/>
            </a:pPr>
            <a:r>
              <a:rPr lang="en-CA" b="1" dirty="0">
                <a:solidFill>
                  <a:srgbClr val="FF0000"/>
                </a:solidFill>
                <a:latin typeface="Times New Roman" panose="02020603050405020304" pitchFamily="18" charset="0"/>
                <a:cs typeface="Times New Roman" panose="02020603050405020304" pitchFamily="18" charset="0"/>
              </a:rPr>
              <a:t>      </a:t>
            </a:r>
            <a:r>
              <a:rPr lang="en-CA" b="1" dirty="0">
                <a:solidFill>
                  <a:schemeClr val="tx1"/>
                </a:solidFill>
                <a:latin typeface="Times New Roman" panose="02020603050405020304" pitchFamily="18" charset="0"/>
                <a:cs typeface="Times New Roman" panose="02020603050405020304" pitchFamily="18" charset="0"/>
              </a:rPr>
              <a:t>The hospitality industry is expected to see significant growth in the next few years, which in turn will increase its environmental impact. In particular, the hospitality sectors of the United States, Europe, and the Gulf region are projected to expand significantly. This expansion in hospitality sector operations will inevitably lead to an increase in waste generation, which research has shown is the most visible environmental effect of hotels and other hospitality businesses. For example, in the UK, 920,000 tons of food is wasted at hospitality outlets annually, 75% of which is avoidable. Reducing this kind of waste would thus save the sector money, but also lead to a range of environmental and other benefits. Ecofriendly waste management means an improved business image, reduced carbon emissions from the decreased transportation of waste, and health and safety benefit. As the hospitality sector expands, then, it will need to implement new measures to become both more competitive and more environmentally conscious.</a:t>
            </a:r>
          </a:p>
        </p:txBody>
      </p:sp>
    </p:spTree>
    <p:extLst>
      <p:ext uri="{BB962C8B-B14F-4D97-AF65-F5344CB8AC3E}">
        <p14:creationId xmlns:p14="http://schemas.microsoft.com/office/powerpoint/2010/main" val="515992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1851"/>
            <a:ext cx="3384222" cy="5250729"/>
          </a:xfrm>
          <a:noFill/>
        </p:spPr>
        <p:txBody>
          <a:bodyPr>
            <a:normAutofit/>
          </a:bodyPr>
          <a:lstStyle/>
          <a:p>
            <a:r>
              <a:rPr lang="en-US" dirty="0"/>
              <a:t>Yikes!</a:t>
            </a:r>
            <a:br>
              <a:rPr lang="en-US" sz="2400" dirty="0"/>
            </a:br>
            <a:br>
              <a:rPr lang="en-US" sz="2400" dirty="0"/>
            </a:br>
            <a:endParaRPr lang="en-CA" dirty="0"/>
          </a:p>
        </p:txBody>
      </p:sp>
      <p:sp>
        <p:nvSpPr>
          <p:cNvPr id="4" name="Content Placeholder 2"/>
          <p:cNvSpPr>
            <a:spLocks noGrp="1"/>
          </p:cNvSpPr>
          <p:nvPr>
            <p:ph idx="1"/>
          </p:nvPr>
        </p:nvSpPr>
        <p:spPr>
          <a:xfrm>
            <a:off x="3869268" y="141402"/>
            <a:ext cx="7497232" cy="6500698"/>
          </a:xfrm>
        </p:spPr>
        <p:txBody>
          <a:bodyPr>
            <a:normAutofit fontScale="92500" lnSpcReduction="20000"/>
          </a:bodyPr>
          <a:lstStyle/>
          <a:p>
            <a:pPr marL="0" indent="0">
              <a:lnSpc>
                <a:spcPct val="150000"/>
              </a:lnSpc>
              <a:spcBef>
                <a:spcPts val="0"/>
              </a:spcBef>
              <a:buNone/>
            </a:pPr>
            <a:r>
              <a:rPr lang="en-CA" b="1" dirty="0">
                <a:solidFill>
                  <a:srgbClr val="FF0000"/>
                </a:solidFill>
                <a:latin typeface="Times New Roman" panose="02020603050405020304" pitchFamily="18" charset="0"/>
                <a:cs typeface="Times New Roman" panose="02020603050405020304" pitchFamily="18" charset="0"/>
              </a:rPr>
              <a:t>      </a:t>
            </a:r>
            <a:r>
              <a:rPr lang="en-CA" b="1" dirty="0">
                <a:solidFill>
                  <a:schemeClr val="tx1"/>
                </a:solidFill>
                <a:latin typeface="Times New Roman" panose="02020603050405020304" pitchFamily="18" charset="0"/>
                <a:cs typeface="Times New Roman" panose="02020603050405020304" pitchFamily="18" charset="0"/>
              </a:rPr>
              <a:t>The hospitality industry is expected to see significant growth in the next few years, which in turn will increase its environmental impact. In particular, the hospitality sectors of the United States, Europe, and the Gulf region are projected to expand significantly. This expansion in hospitality sector operations will inevitably lead to an increase in waste generation, which research has shown is the most visible environmental effect of hotels and other hospitality businesses. For example, in the UK, 920,000 tons of food is wasted at hospitality outlets annually, 75% of which is avoidable. Reducing this kind of waste would thus save the sector money, but also lead to a range of environmental and other benefits. Ecofriendly waste management means an improved business image, reduced carbon emissions from the decreased transportation of waste, and health and safety benefit. As the hospitality sector expands, then, it will need to implement new measures to become both more competitive and more environmentally conscious.</a:t>
            </a:r>
          </a:p>
        </p:txBody>
      </p:sp>
      <p:sp>
        <p:nvSpPr>
          <p:cNvPr id="3" name="TextBox 2">
            <a:extLst>
              <a:ext uri="{FF2B5EF4-FFF2-40B4-BE49-F238E27FC236}">
                <a16:creationId xmlns:a16="http://schemas.microsoft.com/office/drawing/2014/main" id="{41875E5E-8A72-FF81-95B1-A1667DA3A71A}"/>
              </a:ext>
            </a:extLst>
          </p:cNvPr>
          <p:cNvSpPr txBox="1"/>
          <p:nvPr/>
        </p:nvSpPr>
        <p:spPr>
          <a:xfrm rot="20086228">
            <a:off x="5389676" y="2349444"/>
            <a:ext cx="4081068" cy="954107"/>
          </a:xfrm>
          <a:prstGeom prst="rect">
            <a:avLst/>
          </a:prstGeom>
          <a:solidFill>
            <a:schemeClr val="bg2"/>
          </a:solidFill>
          <a:ln>
            <a:solidFill>
              <a:schemeClr val="accent1"/>
            </a:solidFill>
          </a:ln>
        </p:spPr>
        <p:txBody>
          <a:bodyPr wrap="square" rtlCol="0">
            <a:spAutoFit/>
          </a:bodyPr>
          <a:lstStyle/>
          <a:p>
            <a:r>
              <a:rPr lang="en-US" sz="2800" b="1" dirty="0">
                <a:solidFill>
                  <a:srgbClr val="C00000"/>
                </a:solidFill>
              </a:rPr>
              <a:t>Grade = F</a:t>
            </a:r>
          </a:p>
          <a:p>
            <a:r>
              <a:rPr lang="en-US" sz="2800" b="1" dirty="0">
                <a:solidFill>
                  <a:srgbClr val="C00000"/>
                </a:solidFill>
              </a:rPr>
              <a:t> Reason: Plagiarized! </a:t>
            </a:r>
            <a:endParaRPr lang="en-CA" sz="2800" b="1" dirty="0">
              <a:solidFill>
                <a:srgbClr val="C00000"/>
              </a:solidFill>
            </a:endParaRPr>
          </a:p>
        </p:txBody>
      </p:sp>
    </p:spTree>
    <p:extLst>
      <p:ext uri="{BB962C8B-B14F-4D97-AF65-F5344CB8AC3E}">
        <p14:creationId xmlns:p14="http://schemas.microsoft.com/office/powerpoint/2010/main" val="3730631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1851"/>
            <a:ext cx="3384222" cy="5250729"/>
          </a:xfrm>
          <a:noFill/>
        </p:spPr>
        <p:txBody>
          <a:bodyPr>
            <a:normAutofit/>
          </a:bodyPr>
          <a:lstStyle/>
          <a:p>
            <a:r>
              <a:rPr lang="en-US" dirty="0"/>
              <a:t>Or maybe …</a:t>
            </a:r>
            <a:br>
              <a:rPr lang="en-US" sz="2400" dirty="0"/>
            </a:br>
            <a:br>
              <a:rPr lang="en-US" sz="2400" dirty="0"/>
            </a:br>
            <a:endParaRPr lang="en-CA" dirty="0"/>
          </a:p>
        </p:txBody>
      </p:sp>
      <p:sp>
        <p:nvSpPr>
          <p:cNvPr id="4" name="Content Placeholder 2"/>
          <p:cNvSpPr>
            <a:spLocks noGrp="1"/>
          </p:cNvSpPr>
          <p:nvPr>
            <p:ph idx="1"/>
          </p:nvPr>
        </p:nvSpPr>
        <p:spPr>
          <a:xfrm>
            <a:off x="3869268" y="141402"/>
            <a:ext cx="7497232" cy="6500698"/>
          </a:xfrm>
        </p:spPr>
        <p:txBody>
          <a:bodyPr>
            <a:normAutofit fontScale="92500" lnSpcReduction="20000"/>
          </a:bodyPr>
          <a:lstStyle/>
          <a:p>
            <a:pPr marL="0" indent="0">
              <a:lnSpc>
                <a:spcPct val="150000"/>
              </a:lnSpc>
              <a:spcBef>
                <a:spcPts val="0"/>
              </a:spcBef>
              <a:buNone/>
            </a:pPr>
            <a:r>
              <a:rPr lang="en-CA" b="1" dirty="0">
                <a:solidFill>
                  <a:srgbClr val="FF0000"/>
                </a:solidFill>
                <a:latin typeface="Times New Roman" panose="02020603050405020304" pitchFamily="18" charset="0"/>
                <a:cs typeface="Times New Roman" panose="02020603050405020304" pitchFamily="18" charset="0"/>
              </a:rPr>
              <a:t>      </a:t>
            </a:r>
            <a:r>
              <a:rPr lang="en-CA" b="1" dirty="0">
                <a:solidFill>
                  <a:schemeClr val="tx1"/>
                </a:solidFill>
                <a:latin typeface="Times New Roman" panose="02020603050405020304" pitchFamily="18" charset="0"/>
                <a:cs typeface="Times New Roman" panose="02020603050405020304" pitchFamily="18" charset="0"/>
              </a:rPr>
              <a:t>The hospitality industry is expected to see significant growth in the next few years, which in turn will increase its environmental impact. In particular, the hospitality sectors of the United States, Europe, and the Gulf region are projected to expand significantly. This expansion in hospitality sector operations will inevitably lead to an increase in waste generation, which research has shown is the most visible environmental effect of hotels and other hospitality businesses. For example, in the UK, 920,000 tons of food is wasted at hospitality outlets annually, 75% of which is avoidable. Reducing this kind of waste would thus save the sector money, but also lead to a range of environmental and other benefits. Ecofriendly waste management means an improved business image, reduced carbon emissions from the decreased transportation of waste, and health and safety benefit. As the hospitality sector expands, then, it will need to implement new measures to become both more competitive and more environmentally conscious.</a:t>
            </a:r>
          </a:p>
        </p:txBody>
      </p:sp>
      <p:sp>
        <p:nvSpPr>
          <p:cNvPr id="5" name="TextBox 4">
            <a:extLst>
              <a:ext uri="{FF2B5EF4-FFF2-40B4-BE49-F238E27FC236}">
                <a16:creationId xmlns:a16="http://schemas.microsoft.com/office/drawing/2014/main" id="{96F6199B-3C2B-D1F1-1A2C-E5D2B0754480}"/>
              </a:ext>
            </a:extLst>
          </p:cNvPr>
          <p:cNvSpPr txBox="1"/>
          <p:nvPr/>
        </p:nvSpPr>
        <p:spPr>
          <a:xfrm rot="20086228">
            <a:off x="4925955" y="2248678"/>
            <a:ext cx="4801284" cy="954107"/>
          </a:xfrm>
          <a:prstGeom prst="rect">
            <a:avLst/>
          </a:prstGeom>
          <a:solidFill>
            <a:schemeClr val="bg2"/>
          </a:solidFill>
          <a:ln>
            <a:solidFill>
              <a:schemeClr val="accent1"/>
            </a:solidFill>
          </a:ln>
        </p:spPr>
        <p:txBody>
          <a:bodyPr wrap="square" rtlCol="0">
            <a:spAutoFit/>
          </a:bodyPr>
          <a:lstStyle/>
          <a:p>
            <a:r>
              <a:rPr lang="en-US" sz="2800" b="1" dirty="0">
                <a:solidFill>
                  <a:srgbClr val="C00000"/>
                </a:solidFill>
              </a:rPr>
              <a:t>Grade = INC (Re-do)</a:t>
            </a:r>
          </a:p>
          <a:p>
            <a:r>
              <a:rPr lang="en-US" sz="2800" b="1" dirty="0">
                <a:solidFill>
                  <a:srgbClr val="C00000"/>
                </a:solidFill>
              </a:rPr>
              <a:t>Reason: Plagiarized! </a:t>
            </a:r>
            <a:endParaRPr lang="en-CA" sz="2800" b="1" dirty="0">
              <a:solidFill>
                <a:srgbClr val="C00000"/>
              </a:solidFill>
            </a:endParaRPr>
          </a:p>
        </p:txBody>
      </p:sp>
    </p:spTree>
    <p:extLst>
      <p:ext uri="{BB962C8B-B14F-4D97-AF65-F5344CB8AC3E}">
        <p14:creationId xmlns:p14="http://schemas.microsoft.com/office/powerpoint/2010/main" val="360338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1851"/>
            <a:ext cx="3384222" cy="5250729"/>
          </a:xfrm>
          <a:noFill/>
        </p:spPr>
        <p:txBody>
          <a:bodyPr>
            <a:normAutofit/>
          </a:bodyPr>
          <a:lstStyle/>
          <a:p>
            <a:r>
              <a:rPr lang="en-US" dirty="0"/>
              <a:t>What do you notice?</a:t>
            </a:r>
            <a:br>
              <a:rPr lang="en-US" sz="2400" dirty="0"/>
            </a:br>
            <a:br>
              <a:rPr lang="en-US" sz="2400" dirty="0"/>
            </a:br>
            <a:endParaRPr lang="en-CA" dirty="0"/>
          </a:p>
        </p:txBody>
      </p:sp>
      <p:sp>
        <p:nvSpPr>
          <p:cNvPr id="4" name="Content Placeholder 2"/>
          <p:cNvSpPr>
            <a:spLocks noGrp="1"/>
          </p:cNvSpPr>
          <p:nvPr>
            <p:ph idx="1"/>
          </p:nvPr>
        </p:nvSpPr>
        <p:spPr>
          <a:xfrm>
            <a:off x="3869268" y="141402"/>
            <a:ext cx="7497232" cy="6500698"/>
          </a:xfrm>
        </p:spPr>
        <p:txBody>
          <a:bodyPr>
            <a:normAutofit fontScale="92500" lnSpcReduction="20000"/>
          </a:bodyPr>
          <a:lstStyle/>
          <a:p>
            <a:pPr marL="0" indent="0">
              <a:lnSpc>
                <a:spcPct val="150000"/>
              </a:lnSpc>
              <a:spcBef>
                <a:spcPts val="0"/>
              </a:spcBef>
              <a:buNone/>
            </a:pPr>
            <a:r>
              <a:rPr lang="en-CA" b="1" dirty="0">
                <a:solidFill>
                  <a:srgbClr val="FF0000"/>
                </a:solidFill>
                <a:latin typeface="Times New Roman" panose="02020603050405020304" pitchFamily="18" charset="0"/>
                <a:cs typeface="Times New Roman" panose="02020603050405020304" pitchFamily="18" charset="0"/>
              </a:rPr>
              <a:t>      </a:t>
            </a:r>
            <a:r>
              <a:rPr lang="en-CA" b="1" dirty="0">
                <a:solidFill>
                  <a:schemeClr val="tx1"/>
                </a:solidFill>
                <a:latin typeface="Times New Roman" panose="02020603050405020304" pitchFamily="18" charset="0"/>
                <a:cs typeface="Times New Roman" panose="02020603050405020304" pitchFamily="18" charset="0"/>
              </a:rPr>
              <a:t>The hospitality industry is expected to see significant growth in the next few years, which in turn will increase its environmental impact. </a:t>
            </a:r>
            <a:r>
              <a:rPr lang="en-CA" b="1" dirty="0">
                <a:solidFill>
                  <a:srgbClr val="FF0000"/>
                </a:solidFill>
                <a:latin typeface="Times New Roman" panose="02020603050405020304" pitchFamily="18" charset="0"/>
                <a:cs typeface="Times New Roman" panose="02020603050405020304" pitchFamily="18" charset="0"/>
              </a:rPr>
              <a:t>In particular, the hospitality sectors of the United States, Europe, and the Gulf region are projected to expand significantly (Berman, 2014; Milburn, 2014).</a:t>
            </a:r>
            <a:r>
              <a:rPr lang="en-CA" b="1" dirty="0">
                <a:latin typeface="Times New Roman" panose="02020603050405020304" pitchFamily="18" charset="0"/>
                <a:cs typeface="Times New Roman" panose="02020603050405020304" pitchFamily="18" charset="0"/>
              </a:rPr>
              <a:t> </a:t>
            </a:r>
            <a:r>
              <a:rPr lang="en-CA" b="1" dirty="0">
                <a:solidFill>
                  <a:schemeClr val="tx1"/>
                </a:solidFill>
                <a:latin typeface="Times New Roman" panose="02020603050405020304" pitchFamily="18" charset="0"/>
                <a:cs typeface="Times New Roman" panose="02020603050405020304" pitchFamily="18" charset="0"/>
              </a:rPr>
              <a:t>This expansion in hospitality sector operations will inevitably lead to an increase in waste generation, </a:t>
            </a:r>
            <a:r>
              <a:rPr lang="en-CA" b="1" dirty="0">
                <a:solidFill>
                  <a:srgbClr val="FF0000"/>
                </a:solidFill>
                <a:latin typeface="Times New Roman" panose="02020603050405020304" pitchFamily="18" charset="0"/>
                <a:cs typeface="Times New Roman" panose="02020603050405020304" pitchFamily="18" charset="0"/>
              </a:rPr>
              <a:t>which research has shown is “the most visible environmental effect of hotels and other hospitality businesses” (Bohdanowicz, 2005, p. 190). For example, Parfitt (2013) explained that</a:t>
            </a:r>
            <a:r>
              <a:rPr lang="en-CA" b="1" dirty="0">
                <a:solidFill>
                  <a:schemeClr val="tx1"/>
                </a:solidFill>
                <a:latin typeface="Times New Roman" panose="02020603050405020304" pitchFamily="18" charset="0"/>
                <a:cs typeface="Times New Roman" panose="02020603050405020304" pitchFamily="18" charset="0"/>
              </a:rPr>
              <a:t> </a:t>
            </a:r>
            <a:r>
              <a:rPr lang="en-CA" b="1" dirty="0">
                <a:solidFill>
                  <a:srgbClr val="FF0000"/>
                </a:solidFill>
                <a:latin typeface="Times New Roman" panose="02020603050405020304" pitchFamily="18" charset="0"/>
                <a:cs typeface="Times New Roman" panose="02020603050405020304" pitchFamily="18" charset="0"/>
              </a:rPr>
              <a:t>in the UK, 920,000 tons of food is wasted at hospitality outlets annually, 75% of which is avoidable. </a:t>
            </a:r>
            <a:r>
              <a:rPr lang="en-CA" b="1" dirty="0">
                <a:solidFill>
                  <a:schemeClr val="tx1"/>
                </a:solidFill>
                <a:latin typeface="Times New Roman" panose="02020603050405020304" pitchFamily="18" charset="0"/>
                <a:cs typeface="Times New Roman" panose="02020603050405020304" pitchFamily="18" charset="0"/>
              </a:rPr>
              <a:t>Reducing this kind of waste would thus save the sector money, but also lead to a range of environmental and other benefits.</a:t>
            </a:r>
            <a:r>
              <a:rPr lang="en-CA" b="1" dirty="0">
                <a:latin typeface="Times New Roman" panose="02020603050405020304" pitchFamily="18" charset="0"/>
                <a:cs typeface="Times New Roman" panose="02020603050405020304" pitchFamily="18" charset="0"/>
              </a:rPr>
              <a:t> </a:t>
            </a:r>
            <a:r>
              <a:rPr lang="en-CA" b="1" dirty="0">
                <a:solidFill>
                  <a:srgbClr val="FF0000"/>
                </a:solidFill>
                <a:latin typeface="Times New Roman" panose="02020603050405020304" pitchFamily="18" charset="0"/>
                <a:cs typeface="Times New Roman" panose="02020603050405020304" pitchFamily="18" charset="0"/>
              </a:rPr>
              <a:t>Ecofriendly waste management means an improved business image, reduced carbon emissions from the decreased transportation of waste, and health and safety benefits (Ball &amp; </a:t>
            </a:r>
            <a:r>
              <a:rPr lang="en-CA" b="1" dirty="0" err="1">
                <a:solidFill>
                  <a:srgbClr val="FF0000"/>
                </a:solidFill>
                <a:latin typeface="Times New Roman" panose="02020603050405020304" pitchFamily="18" charset="0"/>
                <a:cs typeface="Times New Roman" panose="02020603050405020304" pitchFamily="18" charset="0"/>
              </a:rPr>
              <a:t>Taleb</a:t>
            </a:r>
            <a:r>
              <a:rPr lang="en-CA" b="1" dirty="0">
                <a:solidFill>
                  <a:srgbClr val="FF0000"/>
                </a:solidFill>
                <a:latin typeface="Times New Roman" panose="02020603050405020304" pitchFamily="18" charset="0"/>
                <a:cs typeface="Times New Roman" panose="02020603050405020304" pitchFamily="18" charset="0"/>
              </a:rPr>
              <a:t>, 2010).  </a:t>
            </a:r>
            <a:r>
              <a:rPr lang="en-CA" b="1" dirty="0">
                <a:solidFill>
                  <a:schemeClr val="tx1"/>
                </a:solidFill>
                <a:latin typeface="Times New Roman" panose="02020603050405020304" pitchFamily="18" charset="0"/>
                <a:cs typeface="Times New Roman" panose="02020603050405020304" pitchFamily="18" charset="0"/>
              </a:rPr>
              <a:t>As the hospitality sector expands, then, it will need to implement new measures to become both more competitive and more environmentally conscious.</a:t>
            </a:r>
          </a:p>
        </p:txBody>
      </p:sp>
    </p:spTree>
    <p:extLst>
      <p:ext uri="{BB962C8B-B14F-4D97-AF65-F5344CB8AC3E}">
        <p14:creationId xmlns:p14="http://schemas.microsoft.com/office/powerpoint/2010/main" val="571576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1851"/>
            <a:ext cx="3384222" cy="5250729"/>
          </a:xfrm>
          <a:noFill/>
        </p:spPr>
        <p:txBody>
          <a:bodyPr>
            <a:normAutofit/>
          </a:bodyPr>
          <a:lstStyle/>
          <a:p>
            <a:r>
              <a:rPr lang="en-US" sz="2400" b="1" dirty="0">
                <a:solidFill>
                  <a:schemeClr val="tx1"/>
                </a:solidFill>
              </a:rPr>
              <a:t>BLACK</a:t>
            </a:r>
            <a:r>
              <a:rPr lang="en-US" sz="2400" dirty="0"/>
              <a:t>= student’s words  (observations, analysis, interpretation)</a:t>
            </a:r>
            <a:br>
              <a:rPr lang="en-US" sz="2400" dirty="0"/>
            </a:br>
            <a:br>
              <a:rPr lang="en-US" sz="2400" dirty="0"/>
            </a:br>
            <a:r>
              <a:rPr lang="en-US" sz="2400" b="1" dirty="0">
                <a:solidFill>
                  <a:srgbClr val="FF0000"/>
                </a:solidFill>
              </a:rPr>
              <a:t>RED</a:t>
            </a:r>
            <a:r>
              <a:rPr lang="en-US" sz="2400" dirty="0"/>
              <a:t> = info. from sources</a:t>
            </a:r>
            <a:br>
              <a:rPr lang="en-US" sz="2400" dirty="0"/>
            </a:br>
            <a:br>
              <a:rPr lang="en-US" sz="2400" dirty="0"/>
            </a:br>
            <a:endParaRPr lang="en-CA" dirty="0"/>
          </a:p>
        </p:txBody>
      </p:sp>
      <p:sp>
        <p:nvSpPr>
          <p:cNvPr id="4" name="Content Placeholder 2"/>
          <p:cNvSpPr>
            <a:spLocks noGrp="1"/>
          </p:cNvSpPr>
          <p:nvPr>
            <p:ph idx="1"/>
          </p:nvPr>
        </p:nvSpPr>
        <p:spPr>
          <a:xfrm>
            <a:off x="3869268" y="141402"/>
            <a:ext cx="7497232" cy="6500698"/>
          </a:xfrm>
        </p:spPr>
        <p:txBody>
          <a:bodyPr>
            <a:normAutofit fontScale="92500" lnSpcReduction="20000"/>
          </a:bodyPr>
          <a:lstStyle/>
          <a:p>
            <a:pPr marL="0" indent="0">
              <a:lnSpc>
                <a:spcPct val="150000"/>
              </a:lnSpc>
              <a:spcBef>
                <a:spcPts val="0"/>
              </a:spcBef>
              <a:buNone/>
            </a:pPr>
            <a:r>
              <a:rPr lang="en-CA" b="1" dirty="0">
                <a:solidFill>
                  <a:srgbClr val="FF0000"/>
                </a:solidFill>
                <a:latin typeface="Times New Roman" panose="02020603050405020304" pitchFamily="18" charset="0"/>
                <a:cs typeface="Times New Roman" panose="02020603050405020304" pitchFamily="18" charset="0"/>
              </a:rPr>
              <a:t>      </a:t>
            </a:r>
            <a:r>
              <a:rPr lang="en-CA" b="1" dirty="0">
                <a:solidFill>
                  <a:schemeClr val="tx1"/>
                </a:solidFill>
                <a:latin typeface="Times New Roman" panose="02020603050405020304" pitchFamily="18" charset="0"/>
                <a:cs typeface="Times New Roman" panose="02020603050405020304" pitchFamily="18" charset="0"/>
              </a:rPr>
              <a:t>The hospitality industry is expected to see significant growth in the next few years, which in turn will increase its environmental impact. </a:t>
            </a:r>
            <a:r>
              <a:rPr lang="en-CA" b="1" dirty="0">
                <a:solidFill>
                  <a:srgbClr val="FF0000"/>
                </a:solidFill>
                <a:latin typeface="Times New Roman" panose="02020603050405020304" pitchFamily="18" charset="0"/>
                <a:cs typeface="Times New Roman" panose="02020603050405020304" pitchFamily="18" charset="0"/>
              </a:rPr>
              <a:t>In particular, the hospitality sectors of the United States, Europe, and the Gulf region are projected to expand significantly (Berman, 2014; Milburn, 2014).</a:t>
            </a:r>
            <a:r>
              <a:rPr lang="en-CA" b="1" dirty="0">
                <a:latin typeface="Times New Roman" panose="02020603050405020304" pitchFamily="18" charset="0"/>
                <a:cs typeface="Times New Roman" panose="02020603050405020304" pitchFamily="18" charset="0"/>
              </a:rPr>
              <a:t> </a:t>
            </a:r>
            <a:r>
              <a:rPr lang="en-CA" b="1" dirty="0">
                <a:solidFill>
                  <a:schemeClr val="tx1"/>
                </a:solidFill>
                <a:latin typeface="Times New Roman" panose="02020603050405020304" pitchFamily="18" charset="0"/>
                <a:cs typeface="Times New Roman" panose="02020603050405020304" pitchFamily="18" charset="0"/>
              </a:rPr>
              <a:t>This expansion in hospitality sector operations will inevitably lead to an increase in waste generation, </a:t>
            </a:r>
            <a:r>
              <a:rPr lang="en-CA" b="1" dirty="0">
                <a:solidFill>
                  <a:srgbClr val="FF0000"/>
                </a:solidFill>
                <a:latin typeface="Times New Roman" panose="02020603050405020304" pitchFamily="18" charset="0"/>
                <a:cs typeface="Times New Roman" panose="02020603050405020304" pitchFamily="18" charset="0"/>
              </a:rPr>
              <a:t>which research has shown is “the most visible environmental effect of hotels and other hospitality businesses” (Bohdanowicz, 2005, p. 190). For example,. </a:t>
            </a:r>
            <a:r>
              <a:rPr lang="en-CA" b="1" dirty="0">
                <a:solidFill>
                  <a:schemeClr val="tx1"/>
                </a:solidFill>
                <a:latin typeface="Times New Roman" panose="02020603050405020304" pitchFamily="18" charset="0"/>
                <a:cs typeface="Times New Roman" panose="02020603050405020304" pitchFamily="18" charset="0"/>
              </a:rPr>
              <a:t>Reducing this kind of waste would thus save the sector money, </a:t>
            </a:r>
            <a:r>
              <a:rPr lang="en-CA" b="1" dirty="0" err="1">
                <a:solidFill>
                  <a:schemeClr val="tx1"/>
                </a:solidFill>
                <a:latin typeface="Times New Roman" panose="02020603050405020304" pitchFamily="18" charset="0"/>
                <a:cs typeface="Times New Roman" panose="02020603050405020304" pitchFamily="18" charset="0"/>
              </a:rPr>
              <a:t>but</a:t>
            </a:r>
            <a:r>
              <a:rPr lang="en-CA" b="1" dirty="0" err="1">
                <a:solidFill>
                  <a:srgbClr val="FF0000"/>
                </a:solidFill>
                <a:latin typeface="Times New Roman" panose="02020603050405020304" pitchFamily="18" charset="0"/>
                <a:cs typeface="Times New Roman" panose="02020603050405020304" pitchFamily="18" charset="0"/>
              </a:rPr>
              <a:t>Parfitt</a:t>
            </a:r>
            <a:r>
              <a:rPr lang="en-CA" b="1" dirty="0">
                <a:solidFill>
                  <a:srgbClr val="FF0000"/>
                </a:solidFill>
                <a:latin typeface="Times New Roman" panose="02020603050405020304" pitchFamily="18" charset="0"/>
                <a:cs typeface="Times New Roman" panose="02020603050405020304" pitchFamily="18" charset="0"/>
              </a:rPr>
              <a:t> (2013) explained that</a:t>
            </a:r>
            <a:r>
              <a:rPr lang="en-CA" b="1" dirty="0">
                <a:solidFill>
                  <a:schemeClr val="tx1"/>
                </a:solidFill>
                <a:latin typeface="Times New Roman" panose="02020603050405020304" pitchFamily="18" charset="0"/>
                <a:cs typeface="Times New Roman" panose="02020603050405020304" pitchFamily="18" charset="0"/>
              </a:rPr>
              <a:t> </a:t>
            </a:r>
            <a:r>
              <a:rPr lang="en-CA" b="1" dirty="0">
                <a:solidFill>
                  <a:srgbClr val="FF0000"/>
                </a:solidFill>
                <a:latin typeface="Times New Roman" panose="02020603050405020304" pitchFamily="18" charset="0"/>
                <a:cs typeface="Times New Roman" panose="02020603050405020304" pitchFamily="18" charset="0"/>
              </a:rPr>
              <a:t>in the UK, 920,000 tons of food is wasted at hospitality outlets annually, 75% of which is avoidable</a:t>
            </a:r>
            <a:r>
              <a:rPr lang="en-CA" b="1" dirty="0">
                <a:solidFill>
                  <a:schemeClr val="tx1"/>
                </a:solidFill>
                <a:latin typeface="Times New Roman" panose="02020603050405020304" pitchFamily="18" charset="0"/>
                <a:cs typeface="Times New Roman" panose="02020603050405020304" pitchFamily="18" charset="0"/>
              </a:rPr>
              <a:t> also lead to a range of environmental and other benefits.</a:t>
            </a:r>
            <a:r>
              <a:rPr lang="en-CA" b="1" dirty="0">
                <a:latin typeface="Times New Roman" panose="02020603050405020304" pitchFamily="18" charset="0"/>
                <a:cs typeface="Times New Roman" panose="02020603050405020304" pitchFamily="18" charset="0"/>
              </a:rPr>
              <a:t> </a:t>
            </a:r>
            <a:r>
              <a:rPr lang="en-CA" b="1" dirty="0">
                <a:solidFill>
                  <a:srgbClr val="FF0000"/>
                </a:solidFill>
                <a:latin typeface="Times New Roman" panose="02020603050405020304" pitchFamily="18" charset="0"/>
                <a:cs typeface="Times New Roman" panose="02020603050405020304" pitchFamily="18" charset="0"/>
              </a:rPr>
              <a:t>Ecofriendly waste management means an improved business image, reduced carbon emissions from the decreased transportation of waste, and health and safety benefits (Ball &amp; </a:t>
            </a:r>
            <a:r>
              <a:rPr lang="en-CA" b="1" dirty="0" err="1">
                <a:solidFill>
                  <a:srgbClr val="FF0000"/>
                </a:solidFill>
                <a:latin typeface="Times New Roman" panose="02020603050405020304" pitchFamily="18" charset="0"/>
                <a:cs typeface="Times New Roman" panose="02020603050405020304" pitchFamily="18" charset="0"/>
              </a:rPr>
              <a:t>Taleb</a:t>
            </a:r>
            <a:r>
              <a:rPr lang="en-CA" b="1" dirty="0">
                <a:solidFill>
                  <a:srgbClr val="FF0000"/>
                </a:solidFill>
                <a:latin typeface="Times New Roman" panose="02020603050405020304" pitchFamily="18" charset="0"/>
                <a:cs typeface="Times New Roman" panose="02020603050405020304" pitchFamily="18" charset="0"/>
              </a:rPr>
              <a:t>, 2010).  </a:t>
            </a:r>
            <a:r>
              <a:rPr lang="en-CA" b="1" dirty="0">
                <a:solidFill>
                  <a:schemeClr val="tx1"/>
                </a:solidFill>
                <a:latin typeface="Times New Roman" panose="02020603050405020304" pitchFamily="18" charset="0"/>
                <a:cs typeface="Times New Roman" panose="02020603050405020304" pitchFamily="18" charset="0"/>
              </a:rPr>
              <a:t>As the hospitality sector expands, then, it will need to implement new measures to become both more competitive and more environmentally conscious.</a:t>
            </a:r>
          </a:p>
        </p:txBody>
      </p:sp>
    </p:spTree>
    <p:extLst>
      <p:ext uri="{BB962C8B-B14F-4D97-AF65-F5344CB8AC3E}">
        <p14:creationId xmlns:p14="http://schemas.microsoft.com/office/powerpoint/2010/main" val="2049727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7A0DC25-2A0E-4451-B70E-E26136205608}"/>
              </a:ext>
            </a:extLst>
          </p:cNvPr>
          <p:cNvSpPr>
            <a:spLocks noGrp="1"/>
          </p:cNvSpPr>
          <p:nvPr>
            <p:ph type="title"/>
          </p:nvPr>
        </p:nvSpPr>
        <p:spPr>
          <a:xfrm>
            <a:off x="-147475" y="859715"/>
            <a:ext cx="6451110" cy="1255469"/>
          </a:xfrm>
        </p:spPr>
        <p:txBody>
          <a:bodyPr vert="horz" lIns="91440" tIns="45720" rIns="91440" bIns="45720" rtlCol="0" anchor="ctr">
            <a:normAutofit/>
          </a:bodyPr>
          <a:lstStyle/>
          <a:p>
            <a:pPr algn="ctr"/>
            <a:r>
              <a:rPr lang="en-US" b="1" dirty="0"/>
              <a:t>    Why are citations necessary?</a:t>
            </a:r>
          </a:p>
        </p:txBody>
      </p:sp>
      <p:sp>
        <p:nvSpPr>
          <p:cNvPr id="3" name="Content Placeholder 2">
            <a:extLst>
              <a:ext uri="{FF2B5EF4-FFF2-40B4-BE49-F238E27FC236}">
                <a16:creationId xmlns:a16="http://schemas.microsoft.com/office/drawing/2014/main" id="{9799CF61-B6BD-4AAF-8FA7-1D9F99B896F5}"/>
              </a:ext>
            </a:extLst>
          </p:cNvPr>
          <p:cNvSpPr>
            <a:spLocks noGrp="1"/>
          </p:cNvSpPr>
          <p:nvPr>
            <p:ph sz="half" idx="1"/>
          </p:nvPr>
        </p:nvSpPr>
        <p:spPr>
          <a:xfrm>
            <a:off x="289248" y="2215299"/>
            <a:ext cx="6451109" cy="3569682"/>
          </a:xfrm>
        </p:spPr>
        <p:txBody>
          <a:bodyPr vert="horz" lIns="91440" tIns="45720" rIns="91440" bIns="45720" rtlCol="0" anchor="t">
            <a:normAutofit lnSpcReduction="10000"/>
          </a:bodyPr>
          <a:lstStyle/>
          <a:p>
            <a:pPr marL="0" indent="0">
              <a:buNone/>
            </a:pPr>
            <a:r>
              <a:rPr lang="en-US" sz="2800" dirty="0">
                <a:solidFill>
                  <a:srgbClr val="FFFFFF"/>
                </a:solidFill>
              </a:rPr>
              <a:t>   They give credit to the original writer.</a:t>
            </a:r>
          </a:p>
          <a:p>
            <a:endParaRPr lang="en-US" sz="2800" dirty="0">
              <a:solidFill>
                <a:srgbClr val="FFFFFF"/>
              </a:solidFill>
            </a:endParaRPr>
          </a:p>
          <a:p>
            <a:r>
              <a:rPr lang="en-US" sz="2800" dirty="0">
                <a:solidFill>
                  <a:srgbClr val="FFFFFF"/>
                </a:solidFill>
              </a:rPr>
              <a:t>Citations of different authors show you have read about the subject.</a:t>
            </a:r>
          </a:p>
          <a:p>
            <a:endParaRPr lang="en-US" sz="2800" dirty="0">
              <a:solidFill>
                <a:srgbClr val="FFFFFF"/>
              </a:solidFill>
            </a:endParaRPr>
          </a:p>
          <a:p>
            <a:r>
              <a:rPr lang="en-US" sz="2800" dirty="0">
                <a:solidFill>
                  <a:srgbClr val="FFFFFF"/>
                </a:solidFill>
              </a:rPr>
              <a:t>They provide a record of your research sources (e.g., journal articles, books, newspapers).</a:t>
            </a:r>
          </a:p>
        </p:txBody>
      </p:sp>
      <p:pic>
        <p:nvPicPr>
          <p:cNvPr id="6" name="Content Placeholder 5" descr="Person reading a book">
            <a:extLst>
              <a:ext uri="{FF2B5EF4-FFF2-40B4-BE49-F238E27FC236}">
                <a16:creationId xmlns:a16="http://schemas.microsoft.com/office/drawing/2014/main" id="{25C6618E-3F8F-4369-B3ED-4B72BA4D4EE7}"/>
              </a:ext>
            </a:extLst>
          </p:cNvPr>
          <p:cNvPicPr>
            <a:picLocks noGrp="1" noChangeAspect="1"/>
          </p:cNvPicPr>
          <p:nvPr>
            <p:ph sz="half" idx="2"/>
          </p:nvPr>
        </p:nvPicPr>
        <p:blipFill rotWithShape="1">
          <a:blip r:embed="rId2"/>
          <a:srcRect l="29863" r="22826"/>
          <a:stretch/>
        </p:blipFill>
        <p:spPr>
          <a:xfrm>
            <a:off x="7545032" y="759599"/>
            <a:ext cx="3778286" cy="5330650"/>
          </a:xfrm>
          <a:prstGeom prst="rect">
            <a:avLst/>
          </a:prstGeom>
        </p:spPr>
      </p:pic>
    </p:spTree>
    <p:extLst>
      <p:ext uri="{BB962C8B-B14F-4D97-AF65-F5344CB8AC3E}">
        <p14:creationId xmlns:p14="http://schemas.microsoft.com/office/powerpoint/2010/main" val="1165788081"/>
      </p:ext>
    </p:extLst>
  </p:cSld>
  <p:clrMapOvr>
    <a:masterClrMapping/>
  </p:clrMapOvr>
</p:sld>
</file>

<file path=ppt/theme/theme1.xml><?xml version="1.0" encoding="utf-8"?>
<a:theme xmlns:a="http://schemas.openxmlformats.org/drawingml/2006/main" name="Fra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{D1FE8DFC-CC9E-234E-8478-310AE8F74CB3}tf10001124</Template>
  <TotalTime>1873</TotalTime>
  <Words>2460</Words>
  <Application>Microsoft Office PowerPoint</Application>
  <PresentationFormat>Widescreen</PresentationFormat>
  <Paragraphs>190</Paragraphs>
  <Slides>34</Slides>
  <Notes>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6" baseType="lpstr">
      <vt:lpstr>Arial</vt:lpstr>
      <vt:lpstr>Avenir Next LT Pro</vt:lpstr>
      <vt:lpstr>Calibri</vt:lpstr>
      <vt:lpstr>Cavolini</vt:lpstr>
      <vt:lpstr>Corbel</vt:lpstr>
      <vt:lpstr>ProximaNova</vt:lpstr>
      <vt:lpstr>Times</vt:lpstr>
      <vt:lpstr>Times New Roman</vt:lpstr>
      <vt:lpstr>Wingdings 2</vt:lpstr>
      <vt:lpstr>YaleDesign</vt:lpstr>
      <vt:lpstr>Frame</vt:lpstr>
      <vt:lpstr>Bitmap Image</vt:lpstr>
      <vt:lpstr>Introduction to APA Style Citation</vt:lpstr>
      <vt:lpstr>What do you know?</vt:lpstr>
      <vt:lpstr>Various citation styles</vt:lpstr>
      <vt:lpstr>Rate this academic paragraph  </vt:lpstr>
      <vt:lpstr>Yikes!  </vt:lpstr>
      <vt:lpstr>Or maybe …  </vt:lpstr>
      <vt:lpstr>What do you notice?  </vt:lpstr>
      <vt:lpstr>BLACK= student’s words  (observations, analysis, interpretation)  RED = info. from sources  </vt:lpstr>
      <vt:lpstr>    Why are citations necessary?</vt:lpstr>
      <vt:lpstr>When do I need to cite?</vt:lpstr>
      <vt:lpstr>APA: A Two-Part System</vt:lpstr>
      <vt:lpstr>Part 1: In-text citations</vt:lpstr>
      <vt:lpstr>Source material (original words)</vt:lpstr>
      <vt:lpstr>Method 1   Parenthetical citation </vt:lpstr>
      <vt:lpstr>Note: the information is paraphrased</vt:lpstr>
      <vt:lpstr>More on Method 1  Parenthetical Citation with Quotation</vt:lpstr>
      <vt:lpstr>Method 2   Narrative citation</vt:lpstr>
      <vt:lpstr>More on Method 2  Narrative citation with quotation</vt:lpstr>
      <vt:lpstr>Reporting verbs</vt:lpstr>
      <vt:lpstr>Remember: A two-part system</vt:lpstr>
      <vt:lpstr>Reference for our journal article</vt:lpstr>
      <vt:lpstr>Reference for our journal article</vt:lpstr>
      <vt:lpstr> APA Style: More than  citing/ referencing  </vt:lpstr>
      <vt:lpstr>For example…  Cover page  Title page setup (apa.org) </vt:lpstr>
      <vt:lpstr>Part 1 In-text citation In detail</vt:lpstr>
      <vt:lpstr>Part 2 References In detail</vt:lpstr>
      <vt:lpstr>Time for your ‘test’  </vt:lpstr>
      <vt:lpstr>1. Author’s LAST name  2. YEAR of publication</vt:lpstr>
      <vt:lpstr>To put information in your own words</vt:lpstr>
      <vt:lpstr>QUOTATION MARKS   “……”</vt:lpstr>
      <vt:lpstr>References   </vt:lpstr>
      <vt:lpstr>And now?</vt:lpstr>
      <vt:lpstr>Need more help?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Documentation</dc:title>
  <dc:creator>Theo Finigan</dc:creator>
  <cp:lastModifiedBy>Kathryn Weber</cp:lastModifiedBy>
  <cp:revision>145</cp:revision>
  <cp:lastPrinted>2023-01-06T20:17:02Z</cp:lastPrinted>
  <dcterms:created xsi:type="dcterms:W3CDTF">2018-09-26T16:36:29Z</dcterms:created>
  <dcterms:modified xsi:type="dcterms:W3CDTF">2024-02-01T20:18:44Z</dcterms:modified>
</cp:coreProperties>
</file>